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6" r:id="rId1"/>
  </p:sldMasterIdLst>
  <p:notesMasterIdLst>
    <p:notesMasterId r:id="rId4"/>
  </p:notesMasterIdLst>
  <p:handoutMasterIdLst>
    <p:handoutMasterId r:id="rId5"/>
  </p:handoutMasterIdLst>
  <p:sldIdLst>
    <p:sldId id="261" r:id="rId2"/>
    <p:sldId id="262" r:id="rId3"/>
  </p:sldIdLst>
  <p:sldSz cx="7775575" cy="10907713"/>
  <p:notesSz cx="6807200" cy="9939338"/>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F5DA4F"/>
    <a:srgbClr val="9AC7A4"/>
    <a:srgbClr val="251E1C"/>
    <a:srgbClr val="5FA3DC"/>
    <a:srgbClr val="052867"/>
    <a:srgbClr val="0061AC"/>
    <a:srgbClr val="4060A9"/>
    <a:srgbClr val="FF66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9" autoAdjust="0"/>
    <p:restoredTop sz="99515" autoAdjust="0"/>
  </p:normalViewPr>
  <p:slideViewPr>
    <p:cSldViewPr snapToGrid="0">
      <p:cViewPr>
        <p:scale>
          <a:sx n="90" d="100"/>
          <a:sy n="90" d="100"/>
        </p:scale>
        <p:origin x="1182" y="-1854"/>
      </p:cViewPr>
      <p:guideLst>
        <p:guide orient="horz" pos="3435"/>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50279" cy="496741"/>
          </a:xfrm>
          <a:prstGeom prst="rect">
            <a:avLst/>
          </a:prstGeom>
        </p:spPr>
        <p:txBody>
          <a:bodyPr vert="horz" lIns="86132" tIns="43067" rIns="86132" bIns="43067"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855449" y="0"/>
            <a:ext cx="2950279" cy="496741"/>
          </a:xfrm>
          <a:prstGeom prst="rect">
            <a:avLst/>
          </a:prstGeom>
        </p:spPr>
        <p:txBody>
          <a:bodyPr vert="horz" lIns="86132" tIns="43067" rIns="86132" bIns="43067" rtlCol="0"/>
          <a:lstStyle>
            <a:lvl1pPr algn="r">
              <a:defRPr sz="1000"/>
            </a:lvl1pPr>
          </a:lstStyle>
          <a:p>
            <a:fld id="{EA4C0380-2DE9-498B-B68D-60B46204BA80}" type="datetimeFigureOut">
              <a:rPr kumimoji="1" lang="ja-JP" altLang="en-US" smtClean="0"/>
              <a:pPr/>
              <a:t>2025/5/26</a:t>
            </a:fld>
            <a:endParaRPr kumimoji="1" lang="ja-JP" altLang="en-US" dirty="0"/>
          </a:p>
        </p:txBody>
      </p:sp>
      <p:sp>
        <p:nvSpPr>
          <p:cNvPr id="4" name="フッター プレースホルダー 3"/>
          <p:cNvSpPr>
            <a:spLocks noGrp="1"/>
          </p:cNvSpPr>
          <p:nvPr>
            <p:ph type="ftr" sz="quarter" idx="2"/>
          </p:nvPr>
        </p:nvSpPr>
        <p:spPr>
          <a:xfrm>
            <a:off x="5" y="9441093"/>
            <a:ext cx="2950279" cy="496740"/>
          </a:xfrm>
          <a:prstGeom prst="rect">
            <a:avLst/>
          </a:prstGeom>
        </p:spPr>
        <p:txBody>
          <a:bodyPr vert="horz" lIns="86132" tIns="43067" rIns="86132" bIns="43067"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855449" y="9441093"/>
            <a:ext cx="2950279" cy="496740"/>
          </a:xfrm>
          <a:prstGeom prst="rect">
            <a:avLst/>
          </a:prstGeom>
        </p:spPr>
        <p:txBody>
          <a:bodyPr vert="horz" lIns="86132" tIns="43067" rIns="86132" bIns="43067" rtlCol="0" anchor="b"/>
          <a:lstStyle>
            <a:lvl1pPr algn="r">
              <a:defRPr sz="1000"/>
            </a:lvl1pPr>
          </a:lstStyle>
          <a:p>
            <a:fld id="{78A262EF-70DF-4926-8929-0A60A2E81DC8}" type="slidenum">
              <a:rPr kumimoji="1" lang="ja-JP" altLang="en-US" smtClean="0"/>
              <a:pPr/>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3"/>
            <a:ext cx="2949786" cy="498692"/>
          </a:xfrm>
          <a:prstGeom prst="rect">
            <a:avLst/>
          </a:prstGeom>
        </p:spPr>
        <p:txBody>
          <a:bodyPr vert="horz" lIns="91525" tIns="45763" rIns="91525" bIns="45763"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855845" y="3"/>
            <a:ext cx="2949786" cy="498692"/>
          </a:xfrm>
          <a:prstGeom prst="rect">
            <a:avLst/>
          </a:prstGeom>
        </p:spPr>
        <p:txBody>
          <a:bodyPr vert="horz" lIns="91525" tIns="45763" rIns="91525" bIns="45763" rtlCol="0"/>
          <a:lstStyle>
            <a:lvl1pPr algn="r">
              <a:defRPr sz="1000"/>
            </a:lvl1pPr>
          </a:lstStyle>
          <a:p>
            <a:fld id="{70F99883-74AE-4A2C-81B7-5B86A08198C0}" type="datetimeFigureOut">
              <a:rPr kumimoji="1" lang="ja-JP" altLang="en-US" smtClean="0"/>
              <a:pPr/>
              <a:t>2025/5/26</a:t>
            </a:fld>
            <a:endParaRPr kumimoji="1" lang="ja-JP" altLang="en-US" dirty="0"/>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25" tIns="45763" rIns="91525" bIns="45763" rtlCol="0" anchor="ctr"/>
          <a:lstStyle/>
          <a:p>
            <a:endParaRPr lang="ja-JP" altLang="en-US" dirty="0"/>
          </a:p>
        </p:txBody>
      </p:sp>
      <p:sp>
        <p:nvSpPr>
          <p:cNvPr id="5" name="ノート プレースホルダー 4"/>
          <p:cNvSpPr>
            <a:spLocks noGrp="1"/>
          </p:cNvSpPr>
          <p:nvPr>
            <p:ph type="body" sz="quarter" idx="3"/>
          </p:nvPr>
        </p:nvSpPr>
        <p:spPr>
          <a:xfrm>
            <a:off x="680720" y="4783310"/>
            <a:ext cx="5445760" cy="3913614"/>
          </a:xfrm>
          <a:prstGeom prst="rect">
            <a:avLst/>
          </a:prstGeom>
        </p:spPr>
        <p:txBody>
          <a:bodyPr vert="horz" lIns="91525" tIns="45763" rIns="91525" bIns="457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650"/>
            <a:ext cx="2949786" cy="498691"/>
          </a:xfrm>
          <a:prstGeom prst="rect">
            <a:avLst/>
          </a:prstGeom>
        </p:spPr>
        <p:txBody>
          <a:bodyPr vert="horz" lIns="91525" tIns="45763" rIns="91525" bIns="45763"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855845" y="9440650"/>
            <a:ext cx="2949786" cy="498691"/>
          </a:xfrm>
          <a:prstGeom prst="rect">
            <a:avLst/>
          </a:prstGeom>
        </p:spPr>
        <p:txBody>
          <a:bodyPr vert="horz" lIns="91525" tIns="45763" rIns="91525" bIns="45763" rtlCol="0" anchor="b"/>
          <a:lstStyle>
            <a:lvl1pPr algn="r">
              <a:defRPr sz="1000"/>
            </a:lvl1pPr>
          </a:lstStyle>
          <a:p>
            <a:fld id="{ACD93CC5-A9B8-46A1-B8C3-70AA73E05DA2}" type="slidenum">
              <a:rPr kumimoji="1" lang="ja-JP" altLang="en-US" smtClean="0"/>
              <a:pPr/>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5/26/2025</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Server-win\share\アスクル関連\１月作業\0111アスクル\AI\009_929d_sns\haikei.png"/>
          <p:cNvPicPr>
            <a:picLocks noChangeAspect="1" noChangeArrowheads="1"/>
          </p:cNvPicPr>
          <p:nvPr/>
        </p:nvPicPr>
        <p:blipFill>
          <a:blip r:embed="rId2" cstate="print"/>
          <a:srcRect/>
          <a:stretch>
            <a:fillRect/>
          </a:stretch>
        </p:blipFill>
        <p:spPr bwMode="auto">
          <a:xfrm>
            <a:off x="0" y="-13608"/>
            <a:ext cx="7775575" cy="10921321"/>
          </a:xfrm>
          <a:prstGeom prst="rect">
            <a:avLst/>
          </a:prstGeom>
          <a:noFill/>
        </p:spPr>
      </p:pic>
      <p:sp>
        <p:nvSpPr>
          <p:cNvPr id="45" name="テキスト ボックス 44"/>
          <p:cNvSpPr txBox="1"/>
          <p:nvPr/>
        </p:nvSpPr>
        <p:spPr>
          <a:xfrm>
            <a:off x="220118" y="191115"/>
            <a:ext cx="2640466" cy="646331"/>
          </a:xfrm>
          <a:prstGeom prst="rect">
            <a:avLst/>
          </a:prstGeom>
          <a:noFill/>
        </p:spPr>
        <p:txBody>
          <a:bodyPr wrap="none" rtlCol="0">
            <a:spAutoFit/>
          </a:bodyPr>
          <a:lstStyle/>
          <a:p>
            <a:r>
              <a:rPr lang="ja-JP" altLang="en-US" sz="1800" dirty="0">
                <a:solidFill>
                  <a:srgbClr val="4060A9"/>
                </a:solidFill>
                <a:latin typeface="HGP明朝E" panose="02020900000000000000" pitchFamily="18" charset="-128"/>
                <a:ea typeface="HGP明朝E" panose="02020900000000000000" pitchFamily="18" charset="-128"/>
              </a:rPr>
              <a:t>地場企業の</a:t>
            </a:r>
            <a:endParaRPr lang="en-US" altLang="ja-JP" sz="1800" dirty="0">
              <a:solidFill>
                <a:srgbClr val="4060A9"/>
              </a:solidFill>
              <a:latin typeface="HGP明朝E" panose="02020900000000000000" pitchFamily="18" charset="-128"/>
              <a:ea typeface="HGP明朝E" panose="02020900000000000000" pitchFamily="18" charset="-128"/>
            </a:endParaRPr>
          </a:p>
          <a:p>
            <a:r>
              <a:rPr kumimoji="1" lang="ja-JP" altLang="en-US" sz="1800" dirty="0">
                <a:solidFill>
                  <a:srgbClr val="4060A9"/>
                </a:solidFill>
                <a:latin typeface="HGP明朝E" panose="02020900000000000000" pitchFamily="18" charset="-128"/>
                <a:ea typeface="HGP明朝E" panose="02020900000000000000" pitchFamily="18" charset="-128"/>
              </a:rPr>
              <a:t>優秀な人材確保のために</a:t>
            </a:r>
          </a:p>
        </p:txBody>
      </p:sp>
      <p:sp>
        <p:nvSpPr>
          <p:cNvPr id="55" name="正方形/長方形 54"/>
          <p:cNvSpPr/>
          <p:nvPr/>
        </p:nvSpPr>
        <p:spPr>
          <a:xfrm>
            <a:off x="229904" y="896987"/>
            <a:ext cx="7315766" cy="742950"/>
          </a:xfrm>
          <a:prstGeom prst="rect">
            <a:avLst/>
          </a:prstGeom>
          <a:ln w="12700">
            <a:solidFill>
              <a:srgbClr val="0061AC"/>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cxnSp>
        <p:nvCxnSpPr>
          <p:cNvPr id="63" name="直線コネクタ 62"/>
          <p:cNvCxnSpPr/>
          <p:nvPr/>
        </p:nvCxnSpPr>
        <p:spPr>
          <a:xfrm>
            <a:off x="1282277" y="88555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7063329" y="891271"/>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1778665" y="933959"/>
            <a:ext cx="646331" cy="646331"/>
          </a:xfrm>
          <a:prstGeom prst="rect">
            <a:avLst/>
          </a:prstGeom>
          <a:noFill/>
        </p:spPr>
        <p:txBody>
          <a:bodyPr wrap="none" rtlCol="0">
            <a:spAutoFit/>
          </a:bodyPr>
          <a:lstStyle/>
          <a:p>
            <a:r>
              <a:rPr kumimoji="1" lang="ja-JP" altLang="en-US" sz="3600" dirty="0">
                <a:solidFill>
                  <a:srgbClr val="4060A9"/>
                </a:solidFill>
                <a:latin typeface="HGP明朝E" panose="02020900000000000000" pitchFamily="18" charset="-128"/>
                <a:ea typeface="HGP明朝E" panose="02020900000000000000" pitchFamily="18" charset="-128"/>
              </a:rPr>
              <a:t>導</a:t>
            </a:r>
          </a:p>
        </p:txBody>
      </p:sp>
      <p:cxnSp>
        <p:nvCxnSpPr>
          <p:cNvPr id="104" name="直線コネクタ 103"/>
          <p:cNvCxnSpPr/>
          <p:nvPr/>
        </p:nvCxnSpPr>
        <p:spPr>
          <a:xfrm>
            <a:off x="518160" y="9927504"/>
            <a:ext cx="22936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4952667" y="9910497"/>
            <a:ext cx="22936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2272347" y="9773616"/>
            <a:ext cx="3230880" cy="307777"/>
          </a:xfrm>
          <a:prstGeom prst="rect">
            <a:avLst/>
          </a:prstGeom>
          <a:noFill/>
        </p:spPr>
        <p:txBody>
          <a:bodyPr wrap="square" rtlCol="0">
            <a:spAutoFit/>
          </a:bodyPr>
          <a:lstStyle/>
          <a:p>
            <a:pPr algn="ctr"/>
            <a:r>
              <a:rPr lang="ja-JP" altLang="en-US" sz="1400" b="1" dirty="0">
                <a:latin typeface="ＤＦＧ平成ゴシック体W7" pitchFamily="50" charset="-128"/>
                <a:ea typeface="ＤＦＧ平成ゴシック体W7" pitchFamily="50" charset="-128"/>
              </a:rPr>
              <a:t>お問い合わせ・お申込み</a:t>
            </a:r>
            <a:endParaRPr lang="ja-JP" altLang="ja-JP" sz="1400" dirty="0">
              <a:latin typeface="ＤＦＧ平成ゴシック体W7" pitchFamily="50" charset="-128"/>
              <a:ea typeface="ＤＦＧ平成ゴシック体W7" pitchFamily="50" charset="-128"/>
            </a:endParaRPr>
          </a:p>
        </p:txBody>
      </p:sp>
      <p:sp>
        <p:nvSpPr>
          <p:cNvPr id="107" name="テキスト ボックス 106"/>
          <p:cNvSpPr txBox="1"/>
          <p:nvPr/>
        </p:nvSpPr>
        <p:spPr>
          <a:xfrm>
            <a:off x="623383" y="10074000"/>
            <a:ext cx="6825299" cy="738664"/>
          </a:xfrm>
          <a:prstGeom prst="rect">
            <a:avLst/>
          </a:prstGeom>
          <a:noFill/>
        </p:spPr>
        <p:txBody>
          <a:bodyPr wrap="square" rtlCol="0">
            <a:spAutoFit/>
          </a:bodyPr>
          <a:lstStyle/>
          <a:p>
            <a:pPr algn="ctr"/>
            <a:r>
              <a:rPr lang="ja-JP" altLang="en-US" sz="1400" dirty="0">
                <a:latin typeface="ＤＦＧ平成ゴシック体W7" pitchFamily="50" charset="-128"/>
                <a:ea typeface="ＤＦＧ平成ゴシック体W7" pitchFamily="50" charset="-128"/>
              </a:rPr>
              <a:t>大牟田雇用対策協会 事務局（大牟田商工会議所内　担当：坂田）</a:t>
            </a:r>
            <a:endParaRPr lang="en-US" altLang="ja-JP" sz="1400" dirty="0">
              <a:latin typeface="ＤＦＧ平成ゴシック体W7" pitchFamily="50" charset="-128"/>
              <a:ea typeface="ＤＦＧ平成ゴシック体W7" pitchFamily="50" charset="-128"/>
            </a:endParaRPr>
          </a:p>
          <a:p>
            <a:pPr algn="ctr"/>
            <a:r>
              <a:rPr lang="en-US" altLang="ja-JP" sz="1400" dirty="0">
                <a:latin typeface="ＤＦＧ平成ゴシック体W7" pitchFamily="50" charset="-128"/>
                <a:ea typeface="ＤＦＧ平成ゴシック体W7" pitchFamily="50" charset="-128"/>
              </a:rPr>
              <a:t>Tel : 0944-55-1111</a:t>
            </a:r>
            <a:r>
              <a:rPr lang="ja-JP" altLang="en-US" sz="1400" dirty="0">
                <a:latin typeface="ＤＦＧ平成ゴシック体W7" pitchFamily="50" charset="-128"/>
                <a:ea typeface="ＤＦＧ平成ゴシック体W7" pitchFamily="50" charset="-128"/>
              </a:rPr>
              <a:t>　</a:t>
            </a:r>
            <a:r>
              <a:rPr lang="en-US" altLang="ja-JP" sz="1400" dirty="0">
                <a:latin typeface="ＤＦＧ平成ゴシック体W7" pitchFamily="50" charset="-128"/>
                <a:ea typeface="ＤＦＧ平成ゴシック体W7" pitchFamily="50" charset="-128"/>
              </a:rPr>
              <a:t>Fax : 0944-55-1114</a:t>
            </a:r>
          </a:p>
          <a:p>
            <a:pPr algn="ctr"/>
            <a:r>
              <a:rPr lang="ja-JP" altLang="en-US" sz="1400" dirty="0">
                <a:latin typeface="ＤＦＧ平成ゴシック体W7" pitchFamily="50" charset="-128"/>
                <a:ea typeface="ＤＦＧ平成ゴシック体W7" pitchFamily="50" charset="-128"/>
              </a:rPr>
              <a:t>メールアドレス </a:t>
            </a:r>
            <a:r>
              <a:rPr lang="en-US" altLang="ja-JP" sz="1400" dirty="0">
                <a:latin typeface="ＤＦＧ平成ゴシック体W7" pitchFamily="50" charset="-128"/>
                <a:ea typeface="ＤＦＧ平成ゴシック体W7" pitchFamily="50" charset="-128"/>
              </a:rPr>
              <a:t>: sakata-y@omutacci.or.jp</a:t>
            </a:r>
            <a:endParaRPr lang="ja-JP" altLang="ja-JP" sz="1400" dirty="0">
              <a:latin typeface="ＤＦＧ平成ゴシック体W7" pitchFamily="50" charset="-128"/>
              <a:ea typeface="ＤＦＧ平成ゴシック体W7" pitchFamily="50" charset="-128"/>
            </a:endParaRPr>
          </a:p>
        </p:txBody>
      </p:sp>
      <p:cxnSp>
        <p:nvCxnSpPr>
          <p:cNvPr id="57" name="直線コネクタ 56"/>
          <p:cNvCxnSpPr/>
          <p:nvPr/>
        </p:nvCxnSpPr>
        <p:spPr>
          <a:xfrm>
            <a:off x="746760" y="89698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DE250E5A-D3D3-4932-8F70-E5B0AFB15522}"/>
              </a:ext>
            </a:extLst>
          </p:cNvPr>
          <p:cNvCxnSpPr/>
          <p:nvPr/>
        </p:nvCxnSpPr>
        <p:spPr>
          <a:xfrm>
            <a:off x="1831824" y="88555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32DEC81E-FD90-42CC-96D1-8BC4D53840BA}"/>
              </a:ext>
            </a:extLst>
          </p:cNvPr>
          <p:cNvCxnSpPr/>
          <p:nvPr/>
        </p:nvCxnSpPr>
        <p:spPr>
          <a:xfrm>
            <a:off x="2387284" y="879762"/>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E5367BEB-5A50-4546-A1FD-00905F0AFE9B}"/>
              </a:ext>
            </a:extLst>
          </p:cNvPr>
          <p:cNvCxnSpPr/>
          <p:nvPr/>
        </p:nvCxnSpPr>
        <p:spPr>
          <a:xfrm>
            <a:off x="2926816" y="89698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3C124D76-10F0-49DA-938A-3C57CFC294CA}"/>
              </a:ext>
            </a:extLst>
          </p:cNvPr>
          <p:cNvCxnSpPr/>
          <p:nvPr/>
        </p:nvCxnSpPr>
        <p:spPr>
          <a:xfrm>
            <a:off x="3423204" y="89698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2E531876-97F1-4A7A-8353-36A3525D95DA}"/>
              </a:ext>
            </a:extLst>
          </p:cNvPr>
          <p:cNvCxnSpPr/>
          <p:nvPr/>
        </p:nvCxnSpPr>
        <p:spPr>
          <a:xfrm>
            <a:off x="3952732" y="89698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A48C73F5-3E2F-4850-8312-9605399F163D}"/>
              </a:ext>
            </a:extLst>
          </p:cNvPr>
          <p:cNvCxnSpPr/>
          <p:nvPr/>
        </p:nvCxnSpPr>
        <p:spPr>
          <a:xfrm>
            <a:off x="4413918" y="88555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a:extLst>
              <a:ext uri="{FF2B5EF4-FFF2-40B4-BE49-F238E27FC236}">
                <a16:creationId xmlns:a16="http://schemas.microsoft.com/office/drawing/2014/main" id="{7656C084-7013-4517-B3DB-20507472FCEE}"/>
              </a:ext>
            </a:extLst>
          </p:cNvPr>
          <p:cNvCxnSpPr/>
          <p:nvPr/>
        </p:nvCxnSpPr>
        <p:spPr>
          <a:xfrm>
            <a:off x="4929574" y="896987"/>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33C39B96-061F-40B0-8408-7AC3112E592C}"/>
              </a:ext>
            </a:extLst>
          </p:cNvPr>
          <p:cNvCxnSpPr/>
          <p:nvPr/>
        </p:nvCxnSpPr>
        <p:spPr>
          <a:xfrm>
            <a:off x="5445924" y="891271"/>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a:extLst>
              <a:ext uri="{FF2B5EF4-FFF2-40B4-BE49-F238E27FC236}">
                <a16:creationId xmlns:a16="http://schemas.microsoft.com/office/drawing/2014/main" id="{25714D19-274A-4E69-AA4A-DD0AC283A80D}"/>
              </a:ext>
            </a:extLst>
          </p:cNvPr>
          <p:cNvCxnSpPr/>
          <p:nvPr/>
        </p:nvCxnSpPr>
        <p:spPr>
          <a:xfrm>
            <a:off x="5984031" y="891271"/>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77EFA6B5-3F5C-48BF-9E27-B12F35308EB4}"/>
              </a:ext>
            </a:extLst>
          </p:cNvPr>
          <p:cNvCxnSpPr/>
          <p:nvPr/>
        </p:nvCxnSpPr>
        <p:spPr>
          <a:xfrm>
            <a:off x="6531722" y="906561"/>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sp>
        <p:nvSpPr>
          <p:cNvPr id="120" name="正方形/長方形 119">
            <a:extLst>
              <a:ext uri="{FF2B5EF4-FFF2-40B4-BE49-F238E27FC236}">
                <a16:creationId xmlns:a16="http://schemas.microsoft.com/office/drawing/2014/main" id="{305E7FCE-88D0-4CA2-BC7A-2EADBA4566AC}"/>
              </a:ext>
            </a:extLst>
          </p:cNvPr>
          <p:cNvSpPr/>
          <p:nvPr/>
        </p:nvSpPr>
        <p:spPr>
          <a:xfrm>
            <a:off x="2395905" y="1635432"/>
            <a:ext cx="3050018" cy="742950"/>
          </a:xfrm>
          <a:prstGeom prst="rect">
            <a:avLst/>
          </a:prstGeom>
          <a:ln w="12700">
            <a:solidFill>
              <a:srgbClr val="0061AC"/>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cxnSp>
        <p:nvCxnSpPr>
          <p:cNvPr id="122" name="直線コネクタ 121">
            <a:extLst>
              <a:ext uri="{FF2B5EF4-FFF2-40B4-BE49-F238E27FC236}">
                <a16:creationId xmlns:a16="http://schemas.microsoft.com/office/drawing/2014/main" id="{CE58682B-4F60-4C86-A0B4-AAB196B8D37A}"/>
              </a:ext>
            </a:extLst>
          </p:cNvPr>
          <p:cNvCxnSpPr>
            <a:cxnSpLocks/>
          </p:cNvCxnSpPr>
          <p:nvPr/>
        </p:nvCxnSpPr>
        <p:spPr>
          <a:xfrm>
            <a:off x="3423204" y="1647333"/>
            <a:ext cx="0" cy="719887"/>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512C1763-56BB-4D25-863A-5D891EFFCDA8}"/>
              </a:ext>
            </a:extLst>
          </p:cNvPr>
          <p:cNvCxnSpPr/>
          <p:nvPr/>
        </p:nvCxnSpPr>
        <p:spPr>
          <a:xfrm>
            <a:off x="4414440" y="1612840"/>
            <a:ext cx="0" cy="754380"/>
          </a:xfrm>
          <a:prstGeom prst="line">
            <a:avLst/>
          </a:prstGeom>
          <a:ln w="12700">
            <a:solidFill>
              <a:srgbClr val="0061AC"/>
            </a:solidFill>
          </a:ln>
        </p:spPr>
        <p:style>
          <a:lnRef idx="1">
            <a:schemeClr val="accent1"/>
          </a:lnRef>
          <a:fillRef idx="0">
            <a:schemeClr val="accent1"/>
          </a:fillRef>
          <a:effectRef idx="0">
            <a:schemeClr val="accent1"/>
          </a:effectRef>
          <a:fontRef idx="minor">
            <a:schemeClr val="tx1"/>
          </a:fontRef>
        </p:style>
      </p:cxnSp>
      <p:sp>
        <p:nvSpPr>
          <p:cNvPr id="124" name="テキスト ボックス 123">
            <a:extLst>
              <a:ext uri="{FF2B5EF4-FFF2-40B4-BE49-F238E27FC236}">
                <a16:creationId xmlns:a16="http://schemas.microsoft.com/office/drawing/2014/main" id="{D2184FB2-55C4-4709-96EA-56DE14A598D2}"/>
              </a:ext>
            </a:extLst>
          </p:cNvPr>
          <p:cNvSpPr txBox="1"/>
          <p:nvPr/>
        </p:nvSpPr>
        <p:spPr>
          <a:xfrm>
            <a:off x="2507312" y="1612840"/>
            <a:ext cx="797685" cy="769441"/>
          </a:xfrm>
          <a:prstGeom prst="rect">
            <a:avLst/>
          </a:prstGeom>
          <a:noFill/>
        </p:spPr>
        <p:txBody>
          <a:bodyPr wrap="square">
            <a:spAutoFit/>
          </a:bodyPr>
          <a:lstStyle/>
          <a:p>
            <a:pPr algn="dist"/>
            <a:r>
              <a:rPr kumimoji="1" lang="ja-JP" altLang="en-US" sz="4400" spc="-300" dirty="0">
                <a:solidFill>
                  <a:srgbClr val="4060A9"/>
                </a:solidFill>
                <a:latin typeface="HGP明朝E" panose="02020900000000000000" pitchFamily="18" charset="-128"/>
                <a:ea typeface="HGP明朝E" panose="02020900000000000000" pitchFamily="18" charset="-128"/>
              </a:rPr>
              <a:t>懇</a:t>
            </a:r>
            <a:endParaRPr kumimoji="1" lang="ja-JP" altLang="en-US" sz="4000" spc="-300" dirty="0">
              <a:solidFill>
                <a:srgbClr val="4060A9"/>
              </a:solidFill>
              <a:latin typeface="HGP明朝E" panose="02020900000000000000" pitchFamily="18" charset="-128"/>
              <a:ea typeface="HGP明朝E" panose="02020900000000000000" pitchFamily="18" charset="-128"/>
            </a:endParaRPr>
          </a:p>
        </p:txBody>
      </p:sp>
      <p:sp>
        <p:nvSpPr>
          <p:cNvPr id="125" name="テキスト ボックス 124">
            <a:extLst>
              <a:ext uri="{FF2B5EF4-FFF2-40B4-BE49-F238E27FC236}">
                <a16:creationId xmlns:a16="http://schemas.microsoft.com/office/drawing/2014/main" id="{3850704B-1254-45A8-9A34-40E962488492}"/>
              </a:ext>
            </a:extLst>
          </p:cNvPr>
          <p:cNvSpPr txBox="1"/>
          <p:nvPr/>
        </p:nvSpPr>
        <p:spPr>
          <a:xfrm>
            <a:off x="3486445" y="1590323"/>
            <a:ext cx="797685" cy="769441"/>
          </a:xfrm>
          <a:prstGeom prst="rect">
            <a:avLst/>
          </a:prstGeom>
          <a:noFill/>
        </p:spPr>
        <p:txBody>
          <a:bodyPr wrap="square">
            <a:spAutoFit/>
          </a:bodyPr>
          <a:lstStyle/>
          <a:p>
            <a:pPr algn="dist"/>
            <a:r>
              <a:rPr lang="ja-JP" altLang="en-US" sz="4400" spc="-300" dirty="0">
                <a:solidFill>
                  <a:srgbClr val="4060A9"/>
                </a:solidFill>
                <a:latin typeface="HGP明朝E" panose="02020900000000000000" pitchFamily="18" charset="-128"/>
                <a:ea typeface="HGP明朝E" panose="02020900000000000000" pitchFamily="18" charset="-128"/>
              </a:rPr>
              <a:t>談</a:t>
            </a:r>
            <a:endParaRPr kumimoji="1" lang="ja-JP" altLang="en-US" sz="4000" spc="-300" dirty="0">
              <a:solidFill>
                <a:srgbClr val="4060A9"/>
              </a:solidFill>
              <a:latin typeface="HGP明朝E" panose="02020900000000000000" pitchFamily="18" charset="-128"/>
              <a:ea typeface="HGP明朝E" panose="02020900000000000000" pitchFamily="18" charset="-128"/>
            </a:endParaRPr>
          </a:p>
        </p:txBody>
      </p:sp>
      <p:sp>
        <p:nvSpPr>
          <p:cNvPr id="126" name="テキスト ボックス 125">
            <a:extLst>
              <a:ext uri="{FF2B5EF4-FFF2-40B4-BE49-F238E27FC236}">
                <a16:creationId xmlns:a16="http://schemas.microsoft.com/office/drawing/2014/main" id="{98C903E2-7234-4F7A-B412-DB0DA7BEA951}"/>
              </a:ext>
            </a:extLst>
          </p:cNvPr>
          <p:cNvSpPr txBox="1"/>
          <p:nvPr/>
        </p:nvSpPr>
        <p:spPr>
          <a:xfrm>
            <a:off x="4497589" y="1590322"/>
            <a:ext cx="797685" cy="769441"/>
          </a:xfrm>
          <a:prstGeom prst="rect">
            <a:avLst/>
          </a:prstGeom>
          <a:noFill/>
        </p:spPr>
        <p:txBody>
          <a:bodyPr wrap="square">
            <a:spAutoFit/>
          </a:bodyPr>
          <a:lstStyle/>
          <a:p>
            <a:pPr algn="dist"/>
            <a:r>
              <a:rPr lang="ja-JP" altLang="en-US" sz="4400" spc="-300" dirty="0">
                <a:solidFill>
                  <a:srgbClr val="4060A9"/>
                </a:solidFill>
                <a:latin typeface="HGP明朝E" panose="02020900000000000000" pitchFamily="18" charset="-128"/>
                <a:ea typeface="HGP明朝E" panose="02020900000000000000" pitchFamily="18" charset="-128"/>
              </a:rPr>
              <a:t>会</a:t>
            </a:r>
            <a:endParaRPr kumimoji="1" lang="ja-JP" altLang="en-US" sz="4000" spc="-300" dirty="0">
              <a:solidFill>
                <a:srgbClr val="4060A9"/>
              </a:solidFill>
              <a:latin typeface="HGP明朝E" panose="02020900000000000000" pitchFamily="18" charset="-128"/>
              <a:ea typeface="HGP明朝E" panose="02020900000000000000" pitchFamily="18" charset="-128"/>
            </a:endParaRPr>
          </a:p>
        </p:txBody>
      </p:sp>
      <p:sp>
        <p:nvSpPr>
          <p:cNvPr id="3" name="正方形/長方形 2">
            <a:extLst>
              <a:ext uri="{FF2B5EF4-FFF2-40B4-BE49-F238E27FC236}">
                <a16:creationId xmlns:a16="http://schemas.microsoft.com/office/drawing/2014/main" id="{ACD4AD05-42E7-4B95-9943-88B86AE44C0C}"/>
              </a:ext>
            </a:extLst>
          </p:cNvPr>
          <p:cNvSpPr/>
          <p:nvPr/>
        </p:nvSpPr>
        <p:spPr>
          <a:xfrm>
            <a:off x="623381" y="3315581"/>
            <a:ext cx="6528809" cy="4356000"/>
          </a:xfrm>
          <a:prstGeom prst="rect">
            <a:avLst/>
          </a:prstGeom>
          <a:ln w="38100">
            <a:solidFill>
              <a:schemeClr val="accent5">
                <a:lumMod val="75000"/>
              </a:schemeClr>
            </a:solidFill>
          </a:ln>
        </p:spPr>
        <p:style>
          <a:lnRef idx="2">
            <a:schemeClr val="accent2"/>
          </a:lnRef>
          <a:fillRef idx="1">
            <a:schemeClr val="lt1"/>
          </a:fillRef>
          <a:effectRef idx="0">
            <a:schemeClr val="accent2"/>
          </a:effectRef>
          <a:fontRef idx="minor">
            <a:schemeClr val="dk1"/>
          </a:fontRef>
        </p:style>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97" name="テキスト ボックス 96"/>
          <p:cNvSpPr txBox="1"/>
          <p:nvPr/>
        </p:nvSpPr>
        <p:spPr>
          <a:xfrm>
            <a:off x="229904" y="2470483"/>
            <a:ext cx="7398805" cy="830997"/>
          </a:xfrm>
          <a:prstGeom prst="rect">
            <a:avLst/>
          </a:prstGeom>
          <a:noFill/>
        </p:spPr>
        <p:txBody>
          <a:bodyPr wrap="square" rtlCol="0">
            <a:spAutoFit/>
          </a:bodyPr>
          <a:lstStyle/>
          <a:p>
            <a:r>
              <a:rPr lang="ja-JP" altLang="en-US" sz="1200" dirty="0">
                <a:solidFill>
                  <a:srgbClr val="251E1C"/>
                </a:solidFill>
                <a:latin typeface="+mn-ea"/>
                <a:ea typeface="ＤＦＧ平成ゴシック体W7"/>
              </a:rPr>
              <a:t>大牟田雇用対策協会では、学校と企業との連携強化・相互理解を深め、地域企業の安定した雇用確保を</a:t>
            </a:r>
            <a:endParaRPr lang="en-US" altLang="ja-JP" sz="1200" dirty="0">
              <a:solidFill>
                <a:srgbClr val="251E1C"/>
              </a:solidFill>
              <a:latin typeface="+mn-ea"/>
              <a:ea typeface="ＤＦＧ平成ゴシック体W7"/>
            </a:endParaRPr>
          </a:p>
          <a:p>
            <a:r>
              <a:rPr lang="ja-JP" altLang="en-US" sz="1200" dirty="0">
                <a:solidFill>
                  <a:srgbClr val="251E1C"/>
                </a:solidFill>
                <a:latin typeface="+mn-ea"/>
                <a:ea typeface="ＤＦＧ平成ゴシック体W7"/>
              </a:rPr>
              <a:t>目的に、高校・専門学校等の</a:t>
            </a:r>
            <a:r>
              <a:rPr lang="ja-JP" altLang="en-US" sz="1200" b="1" u="sng" dirty="0">
                <a:solidFill>
                  <a:srgbClr val="251E1C"/>
                </a:solidFill>
                <a:latin typeface="+mn-ea"/>
                <a:ea typeface="ＤＦＧ平成ゴシック体W7"/>
              </a:rPr>
              <a:t>進路指導担当者と求人企業との懇談会</a:t>
            </a:r>
            <a:r>
              <a:rPr lang="ja-JP" altLang="en-US" sz="1200" dirty="0">
                <a:solidFill>
                  <a:srgbClr val="251E1C"/>
                </a:solidFill>
                <a:latin typeface="+mn-ea"/>
                <a:ea typeface="ＤＦＧ平成ゴシック体W7"/>
              </a:rPr>
              <a:t>を開催いたします。</a:t>
            </a:r>
            <a:endParaRPr lang="en-US" altLang="ja-JP" sz="1200" dirty="0">
              <a:solidFill>
                <a:srgbClr val="251E1C"/>
              </a:solidFill>
              <a:latin typeface="+mn-ea"/>
              <a:ea typeface="ＤＦＧ平成ゴシック体W7"/>
            </a:endParaRPr>
          </a:p>
          <a:p>
            <a:r>
              <a:rPr lang="ja-JP" altLang="en-US" sz="1200" dirty="0">
                <a:solidFill>
                  <a:srgbClr val="251E1C"/>
                </a:solidFill>
                <a:latin typeface="+mn-ea"/>
                <a:ea typeface="ＤＦＧ平成ゴシック体W7"/>
              </a:rPr>
              <a:t>新規学卒者の採用に向けた新たな人脈構築としてご活用いただければ幸いです。奮ってのご参加をお待ちしております。</a:t>
            </a:r>
            <a:endParaRPr lang="ja-JP" altLang="ja-JP" sz="1200" dirty="0">
              <a:solidFill>
                <a:srgbClr val="251E1C"/>
              </a:solidFill>
              <a:latin typeface="+mn-ea"/>
              <a:ea typeface="ＤＦＧ平成ゴシック体W7"/>
            </a:endParaRPr>
          </a:p>
        </p:txBody>
      </p:sp>
      <p:sp>
        <p:nvSpPr>
          <p:cNvPr id="41" name="テキスト ボックス 40">
            <a:extLst>
              <a:ext uri="{FF2B5EF4-FFF2-40B4-BE49-F238E27FC236}">
                <a16:creationId xmlns:a16="http://schemas.microsoft.com/office/drawing/2014/main" id="{7B8F306A-DC76-4AF4-878F-71E892935513}"/>
              </a:ext>
            </a:extLst>
          </p:cNvPr>
          <p:cNvSpPr txBox="1"/>
          <p:nvPr/>
        </p:nvSpPr>
        <p:spPr>
          <a:xfrm>
            <a:off x="7026124" y="991364"/>
            <a:ext cx="422558" cy="584775"/>
          </a:xfrm>
          <a:prstGeom prst="rect">
            <a:avLst/>
          </a:prstGeom>
          <a:noFill/>
        </p:spPr>
        <p:txBody>
          <a:bodyPr wrap="square">
            <a:spAutoFit/>
          </a:bodyPr>
          <a:lstStyle/>
          <a:p>
            <a:pPr algn="dist"/>
            <a:r>
              <a:rPr kumimoji="1" lang="ja-JP" altLang="en-US" sz="3200" spc="-300" dirty="0">
                <a:solidFill>
                  <a:srgbClr val="4060A9"/>
                </a:solidFill>
                <a:latin typeface="HGP明朝E" panose="02020900000000000000" pitchFamily="18" charset="-128"/>
                <a:ea typeface="HGP明朝E" panose="02020900000000000000" pitchFamily="18" charset="-128"/>
              </a:rPr>
              <a:t>の</a:t>
            </a:r>
            <a:endParaRPr kumimoji="1" lang="ja-JP" altLang="en-US" sz="2800" spc="-300" dirty="0">
              <a:solidFill>
                <a:srgbClr val="4060A9"/>
              </a:solidFill>
              <a:latin typeface="HGP明朝E" panose="02020900000000000000" pitchFamily="18" charset="-128"/>
              <a:ea typeface="HGP明朝E" panose="02020900000000000000" pitchFamily="18" charset="-128"/>
            </a:endParaRPr>
          </a:p>
        </p:txBody>
      </p:sp>
      <p:sp>
        <p:nvSpPr>
          <p:cNvPr id="44" name="テキスト ボックス 43">
            <a:extLst>
              <a:ext uri="{FF2B5EF4-FFF2-40B4-BE49-F238E27FC236}">
                <a16:creationId xmlns:a16="http://schemas.microsoft.com/office/drawing/2014/main" id="{D070F52B-2ECA-4B84-BF48-57900CB660A0}"/>
              </a:ext>
            </a:extLst>
          </p:cNvPr>
          <p:cNvSpPr txBox="1"/>
          <p:nvPr/>
        </p:nvSpPr>
        <p:spPr>
          <a:xfrm>
            <a:off x="139875" y="939969"/>
            <a:ext cx="672579" cy="646331"/>
          </a:xfrm>
          <a:prstGeom prst="rect">
            <a:avLst/>
          </a:prstGeom>
          <a:noFill/>
        </p:spPr>
        <p:txBody>
          <a:bodyPr wrap="square">
            <a:spAutoFit/>
          </a:bodyPr>
          <a:lstStyle/>
          <a:p>
            <a:pPr algn="dist"/>
            <a:r>
              <a:rPr kumimoji="1" lang="ja-JP" altLang="en-US" sz="3600" spc="-300" dirty="0">
                <a:solidFill>
                  <a:srgbClr val="4060A9"/>
                </a:solidFill>
                <a:latin typeface="HGP明朝E" panose="02020900000000000000" pitchFamily="18" charset="-128"/>
                <a:ea typeface="HGP明朝E" panose="02020900000000000000" pitchFamily="18" charset="-128"/>
              </a:rPr>
              <a:t>進</a:t>
            </a:r>
          </a:p>
        </p:txBody>
      </p:sp>
      <p:sp>
        <p:nvSpPr>
          <p:cNvPr id="47" name="テキスト ボックス 46">
            <a:extLst>
              <a:ext uri="{FF2B5EF4-FFF2-40B4-BE49-F238E27FC236}">
                <a16:creationId xmlns:a16="http://schemas.microsoft.com/office/drawing/2014/main" id="{95AEAF26-5ABF-4A42-85CA-A64EC3C8B293}"/>
              </a:ext>
            </a:extLst>
          </p:cNvPr>
          <p:cNvSpPr txBox="1"/>
          <p:nvPr/>
        </p:nvSpPr>
        <p:spPr>
          <a:xfrm>
            <a:off x="652066" y="945296"/>
            <a:ext cx="710928" cy="646331"/>
          </a:xfrm>
          <a:prstGeom prst="rect">
            <a:avLst/>
          </a:prstGeom>
          <a:noFill/>
        </p:spPr>
        <p:txBody>
          <a:bodyPr wrap="square">
            <a:spAutoFit/>
          </a:bodyPr>
          <a:lstStyle/>
          <a:p>
            <a:pPr algn="dist"/>
            <a:r>
              <a:rPr kumimoji="1" lang="ja-JP" altLang="en-US" sz="3600" spc="-300" dirty="0">
                <a:solidFill>
                  <a:srgbClr val="4060A9"/>
                </a:solidFill>
                <a:latin typeface="HGP明朝E" panose="02020900000000000000" pitchFamily="18" charset="-128"/>
                <a:ea typeface="HGP明朝E" panose="02020900000000000000" pitchFamily="18" charset="-128"/>
              </a:rPr>
              <a:t>路</a:t>
            </a:r>
          </a:p>
        </p:txBody>
      </p:sp>
      <p:sp>
        <p:nvSpPr>
          <p:cNvPr id="49" name="テキスト ボックス 48">
            <a:extLst>
              <a:ext uri="{FF2B5EF4-FFF2-40B4-BE49-F238E27FC236}">
                <a16:creationId xmlns:a16="http://schemas.microsoft.com/office/drawing/2014/main" id="{27B2D4A8-557C-44FE-AB92-E0CDAD28BF05}"/>
              </a:ext>
            </a:extLst>
          </p:cNvPr>
          <p:cNvSpPr txBox="1"/>
          <p:nvPr/>
        </p:nvSpPr>
        <p:spPr>
          <a:xfrm>
            <a:off x="1249221" y="933959"/>
            <a:ext cx="487121" cy="646331"/>
          </a:xfrm>
          <a:prstGeom prst="rect">
            <a:avLst/>
          </a:prstGeom>
          <a:noFill/>
        </p:spPr>
        <p:txBody>
          <a:bodyPr wrap="square">
            <a:spAutoFit/>
          </a:bodyPr>
          <a:lstStyle/>
          <a:p>
            <a:pPr algn="dist"/>
            <a:r>
              <a:rPr kumimoji="1" lang="ja-JP" altLang="en-US" sz="3600" spc="-300" dirty="0">
                <a:solidFill>
                  <a:srgbClr val="4060A9"/>
                </a:solidFill>
                <a:latin typeface="HGP明朝E" panose="02020900000000000000" pitchFamily="18" charset="-128"/>
                <a:ea typeface="HGP明朝E" panose="02020900000000000000" pitchFamily="18" charset="-128"/>
              </a:rPr>
              <a:t>指</a:t>
            </a:r>
            <a:endParaRPr kumimoji="1" lang="ja-JP" altLang="en-US" sz="3200" spc="-300" dirty="0">
              <a:solidFill>
                <a:srgbClr val="4060A9"/>
              </a:solidFill>
              <a:latin typeface="HGP明朝E" panose="02020900000000000000" pitchFamily="18" charset="-128"/>
              <a:ea typeface="HGP明朝E" panose="02020900000000000000" pitchFamily="18" charset="-128"/>
            </a:endParaRPr>
          </a:p>
        </p:txBody>
      </p:sp>
      <p:sp>
        <p:nvSpPr>
          <p:cNvPr id="53" name="テキスト ボックス 52">
            <a:extLst>
              <a:ext uri="{FF2B5EF4-FFF2-40B4-BE49-F238E27FC236}">
                <a16:creationId xmlns:a16="http://schemas.microsoft.com/office/drawing/2014/main" id="{48BB1A01-DF7D-4F6D-B595-B1D9720B5732}"/>
              </a:ext>
            </a:extLst>
          </p:cNvPr>
          <p:cNvSpPr txBox="1"/>
          <p:nvPr/>
        </p:nvSpPr>
        <p:spPr>
          <a:xfrm>
            <a:off x="2361352" y="933787"/>
            <a:ext cx="582790"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担</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56" name="テキスト ボックス 55">
            <a:extLst>
              <a:ext uri="{FF2B5EF4-FFF2-40B4-BE49-F238E27FC236}">
                <a16:creationId xmlns:a16="http://schemas.microsoft.com/office/drawing/2014/main" id="{EF704603-42F5-4FA6-8877-61A915E863CD}"/>
              </a:ext>
            </a:extLst>
          </p:cNvPr>
          <p:cNvSpPr txBox="1"/>
          <p:nvPr/>
        </p:nvSpPr>
        <p:spPr>
          <a:xfrm>
            <a:off x="2883002" y="930379"/>
            <a:ext cx="468364" cy="646331"/>
          </a:xfrm>
          <a:prstGeom prst="rect">
            <a:avLst/>
          </a:prstGeom>
          <a:noFill/>
        </p:spPr>
        <p:txBody>
          <a:bodyPr wrap="square">
            <a:spAutoFit/>
          </a:bodyPr>
          <a:lstStyle/>
          <a:p>
            <a:r>
              <a:rPr kumimoji="1" lang="ja-JP" altLang="en-US" sz="3600" dirty="0">
                <a:solidFill>
                  <a:srgbClr val="4060A9"/>
                </a:solidFill>
                <a:latin typeface="HGP明朝E" panose="02020900000000000000" pitchFamily="18" charset="-128"/>
                <a:ea typeface="HGP明朝E" panose="02020900000000000000" pitchFamily="18" charset="-128"/>
              </a:rPr>
              <a:t>当</a:t>
            </a:r>
          </a:p>
        </p:txBody>
      </p:sp>
      <p:sp>
        <p:nvSpPr>
          <p:cNvPr id="58" name="テキスト ボックス 57">
            <a:extLst>
              <a:ext uri="{FF2B5EF4-FFF2-40B4-BE49-F238E27FC236}">
                <a16:creationId xmlns:a16="http://schemas.microsoft.com/office/drawing/2014/main" id="{AD1960C1-4963-488A-A793-DB901D14BB06}"/>
              </a:ext>
            </a:extLst>
          </p:cNvPr>
          <p:cNvSpPr txBox="1"/>
          <p:nvPr/>
        </p:nvSpPr>
        <p:spPr>
          <a:xfrm>
            <a:off x="3358788" y="922673"/>
            <a:ext cx="506429"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者</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59" name="テキスト ボックス 58">
            <a:extLst>
              <a:ext uri="{FF2B5EF4-FFF2-40B4-BE49-F238E27FC236}">
                <a16:creationId xmlns:a16="http://schemas.microsoft.com/office/drawing/2014/main" id="{0F137B3D-8655-4BB6-89BE-5C456718D9E3}"/>
              </a:ext>
            </a:extLst>
          </p:cNvPr>
          <p:cNvSpPr txBox="1"/>
          <p:nvPr/>
        </p:nvSpPr>
        <p:spPr>
          <a:xfrm>
            <a:off x="3941920" y="953450"/>
            <a:ext cx="423113" cy="584775"/>
          </a:xfrm>
          <a:prstGeom prst="rect">
            <a:avLst/>
          </a:prstGeom>
          <a:noFill/>
        </p:spPr>
        <p:txBody>
          <a:bodyPr wrap="square">
            <a:spAutoFit/>
          </a:bodyPr>
          <a:lstStyle/>
          <a:p>
            <a:r>
              <a:rPr lang="ja-JP" altLang="en-US" sz="3200" dirty="0">
                <a:solidFill>
                  <a:srgbClr val="4060A9"/>
                </a:solidFill>
                <a:latin typeface="HGP明朝E" panose="02020900000000000000" pitchFamily="18" charset="-128"/>
                <a:ea typeface="HGP明朝E" panose="02020900000000000000" pitchFamily="18" charset="-128"/>
              </a:rPr>
              <a:t>と</a:t>
            </a:r>
            <a:endParaRPr kumimoji="1" lang="ja-JP" altLang="en-US" sz="3200" dirty="0">
              <a:solidFill>
                <a:srgbClr val="4060A9"/>
              </a:solidFill>
              <a:latin typeface="HGP明朝E" panose="02020900000000000000" pitchFamily="18" charset="-128"/>
              <a:ea typeface="HGP明朝E" panose="02020900000000000000" pitchFamily="18" charset="-128"/>
            </a:endParaRPr>
          </a:p>
        </p:txBody>
      </p:sp>
      <p:sp>
        <p:nvSpPr>
          <p:cNvPr id="61" name="テキスト ボックス 60">
            <a:extLst>
              <a:ext uri="{FF2B5EF4-FFF2-40B4-BE49-F238E27FC236}">
                <a16:creationId xmlns:a16="http://schemas.microsoft.com/office/drawing/2014/main" id="{500914B9-F879-4873-BC8E-DEC10D88D40A}"/>
              </a:ext>
            </a:extLst>
          </p:cNvPr>
          <p:cNvSpPr txBox="1"/>
          <p:nvPr/>
        </p:nvSpPr>
        <p:spPr>
          <a:xfrm>
            <a:off x="4370622" y="924760"/>
            <a:ext cx="532403"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求</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66" name="テキスト ボックス 65">
            <a:extLst>
              <a:ext uri="{FF2B5EF4-FFF2-40B4-BE49-F238E27FC236}">
                <a16:creationId xmlns:a16="http://schemas.microsoft.com/office/drawing/2014/main" id="{999C48C8-1956-4DFE-AFAD-C550D7889003}"/>
              </a:ext>
            </a:extLst>
          </p:cNvPr>
          <p:cNvSpPr txBox="1"/>
          <p:nvPr/>
        </p:nvSpPr>
        <p:spPr>
          <a:xfrm>
            <a:off x="4866056" y="928033"/>
            <a:ext cx="453271"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人</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67" name="テキスト ボックス 66">
            <a:extLst>
              <a:ext uri="{FF2B5EF4-FFF2-40B4-BE49-F238E27FC236}">
                <a16:creationId xmlns:a16="http://schemas.microsoft.com/office/drawing/2014/main" id="{20605FC9-4FF4-46C2-8DDF-A9243B4DA4A2}"/>
              </a:ext>
            </a:extLst>
          </p:cNvPr>
          <p:cNvSpPr txBox="1"/>
          <p:nvPr/>
        </p:nvSpPr>
        <p:spPr>
          <a:xfrm>
            <a:off x="5409218" y="918378"/>
            <a:ext cx="579605"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企</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68" name="テキスト ボックス 67">
            <a:extLst>
              <a:ext uri="{FF2B5EF4-FFF2-40B4-BE49-F238E27FC236}">
                <a16:creationId xmlns:a16="http://schemas.microsoft.com/office/drawing/2014/main" id="{6B8A8F58-7693-4B25-AAEE-46FF46163615}"/>
              </a:ext>
            </a:extLst>
          </p:cNvPr>
          <p:cNvSpPr txBox="1"/>
          <p:nvPr/>
        </p:nvSpPr>
        <p:spPr>
          <a:xfrm>
            <a:off x="5935030" y="918377"/>
            <a:ext cx="579606" cy="646331"/>
          </a:xfrm>
          <a:prstGeom prst="rect">
            <a:avLst/>
          </a:prstGeom>
          <a:noFill/>
        </p:spPr>
        <p:txBody>
          <a:bodyPr wrap="square">
            <a:spAutoFit/>
          </a:bodyPr>
          <a:lstStyle/>
          <a:p>
            <a:r>
              <a:rPr lang="ja-JP" altLang="en-US" sz="3600" dirty="0">
                <a:solidFill>
                  <a:srgbClr val="4060A9"/>
                </a:solidFill>
                <a:latin typeface="HGP明朝E" panose="02020900000000000000" pitchFamily="18" charset="-128"/>
                <a:ea typeface="HGP明朝E" panose="02020900000000000000" pitchFamily="18" charset="-128"/>
              </a:rPr>
              <a:t>業</a:t>
            </a:r>
            <a:endParaRPr kumimoji="1" lang="ja-JP" altLang="en-US" sz="3600" dirty="0">
              <a:solidFill>
                <a:srgbClr val="4060A9"/>
              </a:solidFill>
              <a:latin typeface="HGP明朝E" panose="02020900000000000000" pitchFamily="18" charset="-128"/>
              <a:ea typeface="HGP明朝E" panose="02020900000000000000" pitchFamily="18" charset="-128"/>
            </a:endParaRPr>
          </a:p>
        </p:txBody>
      </p:sp>
      <p:sp>
        <p:nvSpPr>
          <p:cNvPr id="69" name="テキスト ボックス 68">
            <a:extLst>
              <a:ext uri="{FF2B5EF4-FFF2-40B4-BE49-F238E27FC236}">
                <a16:creationId xmlns:a16="http://schemas.microsoft.com/office/drawing/2014/main" id="{E10E79FB-DD42-4408-9928-20EEBDAB4EEA}"/>
              </a:ext>
            </a:extLst>
          </p:cNvPr>
          <p:cNvSpPr txBox="1"/>
          <p:nvPr/>
        </p:nvSpPr>
        <p:spPr>
          <a:xfrm>
            <a:off x="6558238" y="966380"/>
            <a:ext cx="410948" cy="584775"/>
          </a:xfrm>
          <a:prstGeom prst="rect">
            <a:avLst/>
          </a:prstGeom>
          <a:noFill/>
        </p:spPr>
        <p:txBody>
          <a:bodyPr wrap="square">
            <a:spAutoFit/>
          </a:bodyPr>
          <a:lstStyle/>
          <a:p>
            <a:r>
              <a:rPr kumimoji="1" lang="ja-JP" altLang="en-US" sz="3200" dirty="0">
                <a:solidFill>
                  <a:srgbClr val="4060A9"/>
                </a:solidFill>
                <a:latin typeface="HGP明朝E" panose="02020900000000000000" pitchFamily="18" charset="-128"/>
                <a:ea typeface="HGP明朝E" panose="02020900000000000000" pitchFamily="18" charset="-128"/>
              </a:rPr>
              <a:t>と</a:t>
            </a:r>
          </a:p>
        </p:txBody>
      </p:sp>
      <p:sp>
        <p:nvSpPr>
          <p:cNvPr id="18" name="テキスト ボックス 17">
            <a:extLst>
              <a:ext uri="{FF2B5EF4-FFF2-40B4-BE49-F238E27FC236}">
                <a16:creationId xmlns:a16="http://schemas.microsoft.com/office/drawing/2014/main" id="{4F1BCCA6-F191-4113-B7C2-E2089246B383}"/>
              </a:ext>
            </a:extLst>
          </p:cNvPr>
          <p:cNvSpPr txBox="1"/>
          <p:nvPr/>
        </p:nvSpPr>
        <p:spPr>
          <a:xfrm>
            <a:off x="896491" y="3507397"/>
            <a:ext cx="3228037" cy="369332"/>
          </a:xfrm>
          <a:prstGeom prst="rect">
            <a:avLst/>
          </a:prstGeom>
          <a:noFill/>
        </p:spPr>
        <p:txBody>
          <a:bodyPr wrap="square" rtlCol="0">
            <a:spAutoFit/>
          </a:bodyPr>
          <a:lstStyle/>
          <a:p>
            <a:r>
              <a:rPr lang="ja-JP" altLang="en-US" sz="1200" dirty="0"/>
              <a:t>１．日　　時　　　　令和 ７年 </a:t>
            </a:r>
            <a:r>
              <a:rPr lang="ja-JP" altLang="en-US" sz="1800" dirty="0"/>
              <a:t>７月７日（月）　</a:t>
            </a:r>
            <a:endParaRPr kumimoji="1" lang="ja-JP" altLang="en-US" sz="1300" dirty="0"/>
          </a:p>
        </p:txBody>
      </p:sp>
      <p:sp>
        <p:nvSpPr>
          <p:cNvPr id="72" name="テキスト ボックス 71">
            <a:extLst>
              <a:ext uri="{FF2B5EF4-FFF2-40B4-BE49-F238E27FC236}">
                <a16:creationId xmlns:a16="http://schemas.microsoft.com/office/drawing/2014/main" id="{1E26D797-9FA9-4D36-837B-B7BD88B6F922}"/>
              </a:ext>
            </a:extLst>
          </p:cNvPr>
          <p:cNvSpPr txBox="1"/>
          <p:nvPr/>
        </p:nvSpPr>
        <p:spPr>
          <a:xfrm>
            <a:off x="896491" y="4048799"/>
            <a:ext cx="5160522" cy="276999"/>
          </a:xfrm>
          <a:prstGeom prst="rect">
            <a:avLst/>
          </a:prstGeom>
          <a:noFill/>
        </p:spPr>
        <p:txBody>
          <a:bodyPr wrap="square">
            <a:spAutoFit/>
          </a:bodyPr>
          <a:lstStyle/>
          <a:p>
            <a:r>
              <a:rPr lang="ja-JP" altLang="en-US" sz="1200" dirty="0"/>
              <a:t>２．場　　所　　　　だいふく　（福岡県大牟田市有明町２丁目１－３）</a:t>
            </a:r>
            <a:endParaRPr kumimoji="1" lang="ja-JP" altLang="en-US" sz="1200" dirty="0"/>
          </a:p>
        </p:txBody>
      </p:sp>
      <p:sp>
        <p:nvSpPr>
          <p:cNvPr id="60" name="テキスト ボックス 59">
            <a:extLst>
              <a:ext uri="{FF2B5EF4-FFF2-40B4-BE49-F238E27FC236}">
                <a16:creationId xmlns:a16="http://schemas.microsoft.com/office/drawing/2014/main" id="{4DC38D49-7383-4792-88FF-9078FA149DEF}"/>
              </a:ext>
            </a:extLst>
          </p:cNvPr>
          <p:cNvSpPr txBox="1"/>
          <p:nvPr/>
        </p:nvSpPr>
        <p:spPr>
          <a:xfrm>
            <a:off x="910044" y="4438666"/>
            <a:ext cx="6357039" cy="511487"/>
          </a:xfrm>
          <a:prstGeom prst="rect">
            <a:avLst/>
          </a:prstGeom>
          <a:noFill/>
        </p:spPr>
        <p:txBody>
          <a:bodyPr wrap="square">
            <a:spAutoFit/>
          </a:bodyPr>
          <a:lstStyle/>
          <a:p>
            <a:pPr>
              <a:lnSpc>
                <a:spcPts val="1700"/>
              </a:lnSpc>
            </a:pPr>
            <a:r>
              <a:rPr lang="ja-JP" altLang="en-US" sz="1200" dirty="0"/>
              <a:t>３．内　　容　　　　 １）求人・求職に関する学校側と企業側との情報交換（懇談会）</a:t>
            </a:r>
            <a:endParaRPr lang="en-US" altLang="ja-JP" sz="1200" dirty="0"/>
          </a:p>
          <a:p>
            <a:pPr>
              <a:lnSpc>
                <a:spcPts val="1700"/>
              </a:lnSpc>
            </a:pPr>
            <a:r>
              <a:rPr lang="ja-JP" altLang="en-US" sz="1200" dirty="0"/>
              <a:t>　　　　　　　　　　　 ２）懇親会</a:t>
            </a:r>
            <a:endParaRPr lang="en-US" altLang="ja-JP" sz="1200" dirty="0"/>
          </a:p>
        </p:txBody>
      </p:sp>
      <p:sp>
        <p:nvSpPr>
          <p:cNvPr id="62" name="テキスト ボックス 61">
            <a:extLst>
              <a:ext uri="{FF2B5EF4-FFF2-40B4-BE49-F238E27FC236}">
                <a16:creationId xmlns:a16="http://schemas.microsoft.com/office/drawing/2014/main" id="{47DC6F33-F289-4B38-9411-F431F87F5E30}"/>
              </a:ext>
            </a:extLst>
          </p:cNvPr>
          <p:cNvSpPr txBox="1"/>
          <p:nvPr/>
        </p:nvSpPr>
        <p:spPr>
          <a:xfrm>
            <a:off x="896491" y="4946455"/>
            <a:ext cx="5920582" cy="969496"/>
          </a:xfrm>
          <a:prstGeom prst="rect">
            <a:avLst/>
          </a:prstGeom>
          <a:noFill/>
        </p:spPr>
        <p:txBody>
          <a:bodyPr wrap="square">
            <a:spAutoFit/>
          </a:bodyPr>
          <a:lstStyle/>
          <a:p>
            <a:r>
              <a:rPr lang="ja-JP" altLang="en-US" sz="1200" dirty="0"/>
              <a:t>４．参 加 費        　 大牟田雇用対策協会 　会員企業 </a:t>
            </a:r>
            <a:r>
              <a:rPr lang="en-US" altLang="ja-JP" sz="1200" dirty="0"/>
              <a:t>…… </a:t>
            </a:r>
            <a:r>
              <a:rPr lang="ja-JP" altLang="en-US" sz="1200" dirty="0"/>
              <a:t>１名につき１，０００円</a:t>
            </a:r>
            <a:endParaRPr lang="en-US" altLang="ja-JP" sz="1200" dirty="0"/>
          </a:p>
          <a:p>
            <a:r>
              <a:rPr lang="ja-JP" altLang="en-US" sz="1200" dirty="0"/>
              <a:t>                             　 大牟田雇用対策協会　 非会員企業</a:t>
            </a:r>
            <a:r>
              <a:rPr lang="en-US" altLang="ja-JP" sz="1200" dirty="0"/>
              <a:t>… </a:t>
            </a:r>
            <a:r>
              <a:rPr lang="ja-JP" altLang="en-US" sz="1200" dirty="0"/>
              <a:t>１名につき１２，０００円</a:t>
            </a:r>
            <a:endParaRPr lang="en-US" altLang="ja-JP" sz="1200" dirty="0"/>
          </a:p>
          <a:p>
            <a:r>
              <a:rPr kumimoji="1" lang="ja-JP" altLang="en-US" sz="1050" dirty="0"/>
              <a:t>　　　　　　　　　　　　 </a:t>
            </a:r>
            <a:r>
              <a:rPr kumimoji="1" lang="en-US" altLang="ja-JP" sz="1050" dirty="0"/>
              <a:t>※</a:t>
            </a:r>
            <a:r>
              <a:rPr kumimoji="1" lang="ja-JP" altLang="en-US" sz="1050" dirty="0"/>
              <a:t>本懇談会では適格請求書の発行をいたしません。参加企業の皆様におかれまし　　　　　</a:t>
            </a:r>
            <a:endParaRPr kumimoji="1" lang="en-US" altLang="ja-JP" sz="1050" dirty="0"/>
          </a:p>
          <a:p>
            <a:r>
              <a:rPr lang="ja-JP" altLang="en-US" sz="1050" dirty="0"/>
              <a:t>　　　　　　　　　　　　　   </a:t>
            </a:r>
            <a:r>
              <a:rPr kumimoji="1" lang="ja-JP" altLang="en-US" sz="1050" dirty="0"/>
              <a:t>ては少額特例または</a:t>
            </a:r>
            <a:r>
              <a:rPr lang="ja-JP" altLang="en-US" sz="1050" dirty="0"/>
              <a:t>２</a:t>
            </a:r>
            <a:r>
              <a:rPr kumimoji="1" lang="ja-JP" altLang="en-US" sz="1050" dirty="0"/>
              <a:t>割特例をご利用いただきますようお願い申し上げます。</a:t>
            </a:r>
            <a:endParaRPr kumimoji="1" lang="en-US" altLang="ja-JP" sz="1050" dirty="0"/>
          </a:p>
          <a:p>
            <a:endParaRPr kumimoji="1" lang="ja-JP" altLang="en-US" sz="1200" dirty="0"/>
          </a:p>
        </p:txBody>
      </p:sp>
      <p:sp>
        <p:nvSpPr>
          <p:cNvPr id="65" name="テキスト ボックス 64">
            <a:extLst>
              <a:ext uri="{FF2B5EF4-FFF2-40B4-BE49-F238E27FC236}">
                <a16:creationId xmlns:a16="http://schemas.microsoft.com/office/drawing/2014/main" id="{ABFE4B4B-90B4-44DE-BCB0-FABCC1C4DEA3}"/>
              </a:ext>
            </a:extLst>
          </p:cNvPr>
          <p:cNvSpPr txBox="1"/>
          <p:nvPr/>
        </p:nvSpPr>
        <p:spPr>
          <a:xfrm>
            <a:off x="896491" y="5746155"/>
            <a:ext cx="6242146" cy="461665"/>
          </a:xfrm>
          <a:prstGeom prst="rect">
            <a:avLst/>
          </a:prstGeom>
          <a:noFill/>
        </p:spPr>
        <p:txBody>
          <a:bodyPr wrap="square">
            <a:spAutoFit/>
          </a:bodyPr>
          <a:lstStyle/>
          <a:p>
            <a:r>
              <a:rPr kumimoji="1" lang="ja-JP" altLang="en-US" sz="1200" dirty="0"/>
              <a:t>５．対 象 者　　   　学校側）大牟田職安管内ならびに近隣の高校・高専等の進路指導担当者</a:t>
            </a:r>
            <a:endParaRPr kumimoji="1" lang="en-US" altLang="ja-JP" sz="1200" dirty="0"/>
          </a:p>
          <a:p>
            <a:r>
              <a:rPr lang="ja-JP" altLang="en-US" sz="1200" dirty="0"/>
              <a:t>　　　　　　　　　　 　企業側）大牟田雇用対策協会 会員企業および管内企業</a:t>
            </a:r>
            <a:r>
              <a:rPr kumimoji="1" lang="ja-JP" altLang="en-US" sz="1200" dirty="0"/>
              <a:t>　　　　　　　　　　　　　　　　　</a:t>
            </a:r>
          </a:p>
        </p:txBody>
      </p:sp>
      <p:sp>
        <p:nvSpPr>
          <p:cNvPr id="70" name="テキスト ボックス 69">
            <a:extLst>
              <a:ext uri="{FF2B5EF4-FFF2-40B4-BE49-F238E27FC236}">
                <a16:creationId xmlns:a16="http://schemas.microsoft.com/office/drawing/2014/main" id="{FDF2A8AF-BD00-458A-87BA-8C354D1F1F5A}"/>
              </a:ext>
            </a:extLst>
          </p:cNvPr>
          <p:cNvSpPr txBox="1"/>
          <p:nvPr/>
        </p:nvSpPr>
        <p:spPr>
          <a:xfrm>
            <a:off x="901065" y="6762936"/>
            <a:ext cx="5155948" cy="300082"/>
          </a:xfrm>
          <a:prstGeom prst="rect">
            <a:avLst/>
          </a:prstGeom>
          <a:noFill/>
        </p:spPr>
        <p:txBody>
          <a:bodyPr wrap="square">
            <a:spAutoFit/>
          </a:bodyPr>
          <a:lstStyle/>
          <a:p>
            <a:r>
              <a:rPr lang="ja-JP" altLang="en-US" sz="1200" dirty="0"/>
              <a:t>７</a:t>
            </a:r>
            <a:r>
              <a:rPr lang="en-US" altLang="ja-JP" sz="1200" dirty="0"/>
              <a:t>.</a:t>
            </a:r>
            <a:r>
              <a:rPr lang="ja-JP" altLang="en-US" sz="1200" dirty="0"/>
              <a:t> 申込〆切　　　</a:t>
            </a:r>
            <a:r>
              <a:rPr lang="ja-JP" altLang="en-US" sz="1350" b="1" u="sng" dirty="0"/>
              <a:t>令和７年６月１１日（水）</a:t>
            </a:r>
            <a:endParaRPr kumimoji="1" lang="ja-JP" altLang="en-US" sz="1350" b="1" u="sng" dirty="0"/>
          </a:p>
        </p:txBody>
      </p:sp>
      <p:sp>
        <p:nvSpPr>
          <p:cNvPr id="71" name="テキスト ボックス 70">
            <a:extLst>
              <a:ext uri="{FF2B5EF4-FFF2-40B4-BE49-F238E27FC236}">
                <a16:creationId xmlns:a16="http://schemas.microsoft.com/office/drawing/2014/main" id="{3144A5F5-E9E7-4A5C-91C4-E02E04807172}"/>
              </a:ext>
            </a:extLst>
          </p:cNvPr>
          <p:cNvSpPr txBox="1"/>
          <p:nvPr/>
        </p:nvSpPr>
        <p:spPr>
          <a:xfrm>
            <a:off x="910044" y="7109556"/>
            <a:ext cx="6144448" cy="461665"/>
          </a:xfrm>
          <a:prstGeom prst="rect">
            <a:avLst/>
          </a:prstGeom>
          <a:noFill/>
        </p:spPr>
        <p:txBody>
          <a:bodyPr wrap="square">
            <a:spAutoFit/>
          </a:bodyPr>
          <a:lstStyle/>
          <a:p>
            <a:r>
              <a:rPr kumimoji="1" lang="ja-JP" altLang="en-US" sz="1200" dirty="0"/>
              <a:t>８</a:t>
            </a:r>
            <a:r>
              <a:rPr lang="en-US" altLang="ja-JP" sz="1200" dirty="0"/>
              <a:t>.</a:t>
            </a:r>
            <a:r>
              <a:rPr kumimoji="1" lang="ja-JP" altLang="en-US" sz="1200" dirty="0"/>
              <a:t>申込方法　　</a:t>
            </a:r>
            <a:r>
              <a:rPr lang="ja-JP" altLang="en-US" sz="1200" dirty="0"/>
              <a:t>　 </a:t>
            </a:r>
            <a:r>
              <a:rPr kumimoji="1" lang="ja-JP" altLang="en-US" sz="1200" dirty="0"/>
              <a:t>裏面「参加申込書」をご記入の上、参加費を添えて大牟田雇用対策協会</a:t>
            </a:r>
            <a:endParaRPr kumimoji="1" lang="en-US" altLang="ja-JP" sz="1200" dirty="0"/>
          </a:p>
          <a:p>
            <a:r>
              <a:rPr lang="ja-JP" altLang="en-US" sz="1200" dirty="0"/>
              <a:t>　　　　　　　　　　  </a:t>
            </a:r>
            <a:r>
              <a:rPr kumimoji="1" lang="ja-JP" altLang="en-US" sz="1200" dirty="0"/>
              <a:t>事務局（大牟田商工会議所）へお申込みください。</a:t>
            </a:r>
            <a:endParaRPr kumimoji="1" lang="en-US" altLang="ja-JP" sz="1200" dirty="0"/>
          </a:p>
        </p:txBody>
      </p:sp>
      <p:sp>
        <p:nvSpPr>
          <p:cNvPr id="4" name="正方形/長方形 3">
            <a:extLst>
              <a:ext uri="{FF2B5EF4-FFF2-40B4-BE49-F238E27FC236}">
                <a16:creationId xmlns:a16="http://schemas.microsoft.com/office/drawing/2014/main" id="{5E491FE6-2AA1-9ECC-E2DA-C8BBBD66B6BE}"/>
              </a:ext>
            </a:extLst>
          </p:cNvPr>
          <p:cNvSpPr/>
          <p:nvPr/>
        </p:nvSpPr>
        <p:spPr>
          <a:xfrm>
            <a:off x="620882" y="7864369"/>
            <a:ext cx="6528809" cy="1836000"/>
          </a:xfrm>
          <a:prstGeom prst="rect">
            <a:avLst/>
          </a:prstGeom>
          <a:solidFill>
            <a:schemeClr val="bg1"/>
          </a:solidFill>
          <a:ln w="38100">
            <a:solidFill>
              <a:srgbClr val="2F5597"/>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75" name="テキスト ボックス 74">
            <a:extLst>
              <a:ext uri="{FF2B5EF4-FFF2-40B4-BE49-F238E27FC236}">
                <a16:creationId xmlns:a16="http://schemas.microsoft.com/office/drawing/2014/main" id="{B25B4E35-6E5C-4D08-9ABA-5121FC0548F9}"/>
              </a:ext>
            </a:extLst>
          </p:cNvPr>
          <p:cNvSpPr txBox="1"/>
          <p:nvPr/>
        </p:nvSpPr>
        <p:spPr>
          <a:xfrm>
            <a:off x="702968" y="7941127"/>
            <a:ext cx="6499527" cy="1661993"/>
          </a:xfrm>
          <a:prstGeom prst="rect">
            <a:avLst/>
          </a:prstGeom>
          <a:noFill/>
        </p:spPr>
        <p:txBody>
          <a:bodyPr wrap="square">
            <a:spAutoFit/>
          </a:bodyPr>
          <a:lstStyle/>
          <a:p>
            <a:r>
              <a:rPr lang="en-US" altLang="ja-JP" sz="1200" dirty="0"/>
              <a:t>【</a:t>
            </a:r>
            <a:r>
              <a:rPr kumimoji="1" lang="ja-JP" altLang="en-US" sz="1200" dirty="0"/>
              <a:t>お申込み</a:t>
            </a:r>
            <a:r>
              <a:rPr lang="ja-JP" altLang="en-US" sz="1200" dirty="0"/>
              <a:t>から当日までの</a:t>
            </a:r>
            <a:r>
              <a:rPr kumimoji="1" lang="ja-JP" altLang="en-US" sz="1200" dirty="0"/>
              <a:t>流れ</a:t>
            </a:r>
            <a:r>
              <a:rPr kumimoji="1" lang="en-US" altLang="ja-JP" sz="1200" dirty="0"/>
              <a:t>】</a:t>
            </a:r>
          </a:p>
          <a:p>
            <a:r>
              <a:rPr lang="ja-JP" altLang="en-US" sz="1100" dirty="0"/>
              <a:t>①　裏面「参加申込書」にてお申込みののち、大牟田雇用対策協会 会員、非会員企業様につきましては、</a:t>
            </a:r>
            <a:endParaRPr lang="en-US" altLang="ja-JP" sz="1100" dirty="0"/>
          </a:p>
          <a:p>
            <a:r>
              <a:rPr lang="ja-JP" altLang="en-US" sz="1100" dirty="0"/>
              <a:t>　　  申込 締切日までに参加費をご持参ください。</a:t>
            </a:r>
            <a:r>
              <a:rPr lang="ja-JP" altLang="en-US" sz="1000" dirty="0"/>
              <a:t>（振込をご希望の場合は別途ご相談ください。）</a:t>
            </a:r>
            <a:endParaRPr lang="en-US" altLang="ja-JP" sz="1100" dirty="0"/>
          </a:p>
          <a:p>
            <a:endParaRPr lang="en-US" altLang="ja-JP" sz="1100" dirty="0"/>
          </a:p>
          <a:p>
            <a:r>
              <a:rPr lang="ja-JP" altLang="en-US" sz="1100" dirty="0"/>
              <a:t>②　申込書にご記入いただきましたメールアドレス宛に「学校（企業）概要書」の様式をお送りいたします。</a:t>
            </a:r>
            <a:endParaRPr lang="en-US" altLang="ja-JP" sz="1100" dirty="0"/>
          </a:p>
          <a:p>
            <a:r>
              <a:rPr lang="ja-JP" altLang="en-US" sz="1100" dirty="0"/>
              <a:t>　　　</a:t>
            </a:r>
            <a:r>
              <a:rPr lang="en-US" altLang="ja-JP" sz="1100" dirty="0"/>
              <a:t>※</a:t>
            </a:r>
            <a:r>
              <a:rPr lang="ja-JP" altLang="en-US" sz="1100" dirty="0"/>
              <a:t>作成いただいた概要書（</a:t>
            </a:r>
            <a:r>
              <a:rPr lang="en-US" altLang="ja-JP" sz="1100" dirty="0"/>
              <a:t>Excel)</a:t>
            </a:r>
            <a:r>
              <a:rPr lang="ja-JP" altLang="en-US" sz="1100" dirty="0"/>
              <a:t>は、</a:t>
            </a:r>
            <a:r>
              <a:rPr kumimoji="1" lang="ja-JP" altLang="en-US" sz="1300" b="1" u="sng" dirty="0">
                <a:solidFill>
                  <a:srgbClr val="FF0000"/>
                </a:solidFill>
              </a:rPr>
              <a:t>６月</a:t>
            </a:r>
            <a:r>
              <a:rPr lang="ja-JP" altLang="en-US" sz="1300" b="1" u="sng" dirty="0">
                <a:solidFill>
                  <a:srgbClr val="FF0000"/>
                </a:solidFill>
              </a:rPr>
              <a:t>１８</a:t>
            </a:r>
            <a:r>
              <a:rPr kumimoji="1" lang="ja-JP" altLang="en-US" sz="1300" b="1" u="sng" dirty="0">
                <a:solidFill>
                  <a:srgbClr val="FF0000"/>
                </a:solidFill>
              </a:rPr>
              <a:t>日（水）</a:t>
            </a:r>
            <a:r>
              <a:rPr kumimoji="1" lang="ja-JP" altLang="en-US" sz="1100" dirty="0"/>
              <a:t>までに担当（</a:t>
            </a:r>
            <a:r>
              <a:rPr lang="ja-JP" altLang="en-US" sz="1100" dirty="0"/>
              <a:t>坂田</a:t>
            </a:r>
            <a:r>
              <a:rPr kumimoji="1" lang="ja-JP" altLang="en-US" sz="1100" dirty="0"/>
              <a:t>）までメールでご提出いただきますようよろしくお願い致します（データは</a:t>
            </a:r>
            <a:r>
              <a:rPr kumimoji="1" lang="en-US" altLang="ja-JP" sz="1100" dirty="0"/>
              <a:t>Excel</a:t>
            </a:r>
            <a:r>
              <a:rPr kumimoji="1" lang="ja-JP" altLang="en-US" sz="1100" dirty="0"/>
              <a:t>でのご提出</a:t>
            </a:r>
            <a:r>
              <a:rPr kumimoji="1" lang="ja-JP" altLang="en-US" sz="1100"/>
              <a:t>をお願い</a:t>
            </a:r>
            <a:r>
              <a:rPr lang="ja-JP" altLang="en-US" sz="1100"/>
              <a:t>致し</a:t>
            </a:r>
            <a:r>
              <a:rPr kumimoji="1" lang="ja-JP" altLang="en-US" sz="1100"/>
              <a:t>ます</a:t>
            </a:r>
            <a:r>
              <a:rPr kumimoji="1" lang="ja-JP" altLang="en-US" sz="1100" dirty="0"/>
              <a:t>）。</a:t>
            </a:r>
            <a:endParaRPr kumimoji="1" lang="en-US" altLang="ja-JP" sz="1100" dirty="0"/>
          </a:p>
          <a:p>
            <a:endParaRPr lang="en-US" altLang="ja-JP" sz="1100" dirty="0"/>
          </a:p>
          <a:p>
            <a:r>
              <a:rPr kumimoji="1" lang="ja-JP" altLang="en-US" sz="1100" dirty="0"/>
              <a:t>③　開催約１週間前をめどに、事務連絡含め、当日使用する資料等を送付いたします。</a:t>
            </a:r>
          </a:p>
        </p:txBody>
      </p:sp>
      <p:sp>
        <p:nvSpPr>
          <p:cNvPr id="76" name="テキスト ボックス 75">
            <a:extLst>
              <a:ext uri="{FF2B5EF4-FFF2-40B4-BE49-F238E27FC236}">
                <a16:creationId xmlns:a16="http://schemas.microsoft.com/office/drawing/2014/main" id="{06C849A2-ACC3-4226-B423-4107E0956FB9}"/>
              </a:ext>
            </a:extLst>
          </p:cNvPr>
          <p:cNvSpPr txBox="1"/>
          <p:nvPr/>
        </p:nvSpPr>
        <p:spPr>
          <a:xfrm>
            <a:off x="896491" y="6226074"/>
            <a:ext cx="5816348" cy="461665"/>
          </a:xfrm>
          <a:prstGeom prst="rect">
            <a:avLst/>
          </a:prstGeom>
          <a:noFill/>
        </p:spPr>
        <p:txBody>
          <a:bodyPr wrap="square">
            <a:spAutoFit/>
          </a:bodyPr>
          <a:lstStyle/>
          <a:p>
            <a:r>
              <a:rPr lang="ja-JP" altLang="en-US" sz="1200" dirty="0"/>
              <a:t>６</a:t>
            </a:r>
            <a:r>
              <a:rPr lang="en-US" altLang="ja-JP" sz="1200" dirty="0"/>
              <a:t>.</a:t>
            </a:r>
            <a:r>
              <a:rPr lang="ja-JP" altLang="en-US" sz="1200" dirty="0"/>
              <a:t> 参加募集数　　学校側）１７校</a:t>
            </a:r>
            <a:endParaRPr lang="en-US" altLang="ja-JP" sz="1200" dirty="0"/>
          </a:p>
          <a:p>
            <a:r>
              <a:rPr kumimoji="1" lang="ja-JP" altLang="en-US" sz="1200" dirty="0"/>
              <a:t>　　　　　　　　　　 　企業側）３０社　　　</a:t>
            </a:r>
            <a:endParaRPr kumimoji="1" lang="ja-JP" altLang="en-US" sz="1300" dirty="0"/>
          </a:p>
        </p:txBody>
      </p:sp>
      <p:sp>
        <p:nvSpPr>
          <p:cNvPr id="2" name="テキスト ボックス 1">
            <a:extLst>
              <a:ext uri="{FF2B5EF4-FFF2-40B4-BE49-F238E27FC236}">
                <a16:creationId xmlns:a16="http://schemas.microsoft.com/office/drawing/2014/main" id="{7EA94E83-ACE7-2EB4-46DC-B6AD7677D53C}"/>
              </a:ext>
            </a:extLst>
          </p:cNvPr>
          <p:cNvSpPr txBox="1"/>
          <p:nvPr/>
        </p:nvSpPr>
        <p:spPr>
          <a:xfrm>
            <a:off x="4001363" y="3463371"/>
            <a:ext cx="2815710" cy="461665"/>
          </a:xfrm>
          <a:prstGeom prst="rect">
            <a:avLst/>
          </a:prstGeom>
          <a:noFill/>
        </p:spPr>
        <p:txBody>
          <a:bodyPr wrap="square" rtlCol="0">
            <a:spAutoFit/>
          </a:bodyPr>
          <a:lstStyle/>
          <a:p>
            <a:r>
              <a:rPr lang="ja-JP" altLang="en-US" sz="1200" dirty="0"/>
              <a:t>           </a:t>
            </a:r>
            <a:r>
              <a:rPr kumimoji="1" lang="ja-JP" altLang="en-US" sz="1200" dirty="0"/>
              <a:t>１４時～</a:t>
            </a:r>
            <a:r>
              <a:rPr lang="ja-JP" altLang="en-US" sz="1200" dirty="0"/>
              <a:t>１６</a:t>
            </a:r>
            <a:r>
              <a:rPr kumimoji="1" lang="ja-JP" altLang="en-US" sz="1200" dirty="0"/>
              <a:t>時１５分　  </a:t>
            </a:r>
            <a:r>
              <a:rPr lang="ja-JP" altLang="en-US" sz="1200" dirty="0"/>
              <a:t>懇 談 会　　</a:t>
            </a:r>
            <a:endParaRPr lang="en-US" altLang="ja-JP" sz="1200" dirty="0"/>
          </a:p>
          <a:p>
            <a:r>
              <a:rPr kumimoji="1" lang="ja-JP" altLang="en-US" sz="1200" dirty="0"/>
              <a:t>１６時</a:t>
            </a:r>
            <a:r>
              <a:rPr lang="ja-JP" altLang="en-US" sz="1200" dirty="0"/>
              <a:t>２０</a:t>
            </a:r>
            <a:r>
              <a:rPr kumimoji="1" lang="ja-JP" altLang="en-US" sz="1200" dirty="0"/>
              <a:t>分～１７時</a:t>
            </a:r>
            <a:r>
              <a:rPr lang="ja-JP" altLang="en-US" sz="1200" dirty="0"/>
              <a:t>２０</a:t>
            </a:r>
            <a:r>
              <a:rPr kumimoji="1" lang="ja-JP" altLang="en-US" sz="1200" dirty="0"/>
              <a:t>分　　懇 親 会</a:t>
            </a:r>
          </a:p>
        </p:txBody>
      </p:sp>
    </p:spTree>
    <p:extLst>
      <p:ext uri="{BB962C8B-B14F-4D97-AF65-F5344CB8AC3E}">
        <p14:creationId xmlns:p14="http://schemas.microsoft.com/office/powerpoint/2010/main" val="3071132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3337A71-45D3-456E-AEEC-E66433A1C78B}"/>
              </a:ext>
            </a:extLst>
          </p:cNvPr>
          <p:cNvSpPr txBox="1"/>
          <p:nvPr/>
        </p:nvSpPr>
        <p:spPr>
          <a:xfrm>
            <a:off x="615636" y="436838"/>
            <a:ext cx="6418907" cy="401007"/>
          </a:xfrm>
          <a:prstGeom prst="rect">
            <a:avLst/>
          </a:prstGeom>
          <a:noFill/>
        </p:spPr>
        <p:txBody>
          <a:bodyPr wrap="square" rtlCol="0">
            <a:spAutoFit/>
          </a:bodyPr>
          <a:lstStyle/>
          <a:p>
            <a:pPr algn="ctr"/>
            <a:r>
              <a:rPr kumimoji="1" lang="ja-JP" altLang="en-US" dirty="0">
                <a:latin typeface="ＭＳ ゴシック" panose="020B0609070205080204" pitchFamily="49" charset="-128"/>
                <a:ea typeface="ＭＳ ゴシック" panose="020B0609070205080204" pitchFamily="49" charset="-128"/>
              </a:rPr>
              <a:t>進路指導担当者と求人企業との懇談会</a:t>
            </a:r>
            <a:r>
              <a:rPr lang="ja-JP" altLang="en-US" dirty="0">
                <a:latin typeface="ＭＳ ゴシック" panose="020B0609070205080204" pitchFamily="49" charset="-128"/>
                <a:ea typeface="ＭＳ ゴシック" panose="020B0609070205080204" pitchFamily="49" charset="-128"/>
              </a:rPr>
              <a:t>　　参加申込書</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テキスト ボックス 2">
            <a:extLst>
              <a:ext uri="{FF2B5EF4-FFF2-40B4-BE49-F238E27FC236}">
                <a16:creationId xmlns:a16="http://schemas.microsoft.com/office/drawing/2014/main" id="{EA0C7613-8F59-490F-857E-2E2232463E70}"/>
              </a:ext>
            </a:extLst>
          </p:cNvPr>
          <p:cNvSpPr txBox="1"/>
          <p:nvPr/>
        </p:nvSpPr>
        <p:spPr>
          <a:xfrm>
            <a:off x="615636" y="1061276"/>
            <a:ext cx="5121915" cy="307777"/>
          </a:xfrm>
          <a:prstGeom prst="rect">
            <a:avLst/>
          </a:prstGeom>
          <a:noFill/>
        </p:spPr>
        <p:txBody>
          <a:bodyPr wrap="none" rtlCol="0">
            <a:spAutoFit/>
          </a:bodyPr>
          <a:lstStyle/>
          <a:p>
            <a:r>
              <a:rPr lang="ja-JP" altLang="en-US" sz="1400" dirty="0">
                <a:latin typeface="ＭＳ ゴシック" panose="020B0609070205080204" pitchFamily="49" charset="-128"/>
                <a:ea typeface="ＭＳ ゴシック" panose="020B0609070205080204" pitchFamily="49" charset="-128"/>
              </a:rPr>
              <a:t>開催日時： 令和７年７月７日（月）１４：００～１７：２０</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123919F9-C792-4B61-AB3E-6E8EBFF65FEF}"/>
              </a:ext>
            </a:extLst>
          </p:cNvPr>
          <p:cNvSpPr txBox="1"/>
          <p:nvPr/>
        </p:nvSpPr>
        <p:spPr>
          <a:xfrm>
            <a:off x="615636" y="1398014"/>
            <a:ext cx="6581869" cy="307777"/>
          </a:xfrm>
          <a:prstGeom prst="rect">
            <a:avLst/>
          </a:prstGeom>
          <a:noFill/>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会　場　： だいふく（大牟田市有明町２丁目１－３）</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157F87FC-99DF-4E7E-B82D-A82ADFEB6D23}"/>
              </a:ext>
            </a:extLst>
          </p:cNvPr>
          <p:cNvSpPr txBox="1"/>
          <p:nvPr/>
        </p:nvSpPr>
        <p:spPr>
          <a:xfrm>
            <a:off x="615636" y="2283026"/>
            <a:ext cx="6728988" cy="307777"/>
          </a:xfrm>
          <a:prstGeom prst="rect">
            <a:avLst/>
          </a:prstGeom>
          <a:noFill/>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主　催　： 大牟田雇用対策協会</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0324F40D-F91C-4033-A90C-656781BD95EF}"/>
              </a:ext>
            </a:extLst>
          </p:cNvPr>
          <p:cNvSpPr txBox="1"/>
          <p:nvPr/>
        </p:nvSpPr>
        <p:spPr>
          <a:xfrm>
            <a:off x="615636" y="2612847"/>
            <a:ext cx="6609030" cy="307777"/>
          </a:xfrm>
          <a:prstGeom prst="rect">
            <a:avLst/>
          </a:prstGeom>
          <a:noFill/>
        </p:spPr>
        <p:txBody>
          <a:bodyPr wrap="square">
            <a:spAutoFit/>
          </a:bodyPr>
          <a:lstStyle/>
          <a:p>
            <a:r>
              <a:rPr lang="ja-JP" altLang="en-US" sz="1400" dirty="0">
                <a:latin typeface="ＭＳ ゴシック" panose="020B0609070205080204" pitchFamily="49" charset="-128"/>
                <a:ea typeface="ＭＳ ゴシック" panose="020B0609070205080204" pitchFamily="49" charset="-128"/>
              </a:rPr>
              <a:t>共　催　： 大牟田商工会議所、大牟田人材確保推進事業実行委員会</a:t>
            </a:r>
            <a:endParaRPr kumimoji="1" lang="ja-JP" altLang="en-US" sz="1400" dirty="0">
              <a:latin typeface="ＭＳ ゴシック" panose="020B0609070205080204" pitchFamily="49" charset="-128"/>
              <a:ea typeface="ＭＳ ゴシック" panose="020B0609070205080204" pitchFamily="49" charset="-128"/>
            </a:endParaRPr>
          </a:p>
        </p:txBody>
      </p:sp>
      <p:graphicFrame>
        <p:nvGraphicFramePr>
          <p:cNvPr id="10" name="表 10">
            <a:extLst>
              <a:ext uri="{FF2B5EF4-FFF2-40B4-BE49-F238E27FC236}">
                <a16:creationId xmlns:a16="http://schemas.microsoft.com/office/drawing/2014/main" id="{C5F3335C-79E1-4FD8-A378-75E4E8DC0D4B}"/>
              </a:ext>
            </a:extLst>
          </p:cNvPr>
          <p:cNvGraphicFramePr>
            <a:graphicFrameLocks noGrp="1"/>
          </p:cNvGraphicFramePr>
          <p:nvPr>
            <p:extLst>
              <p:ext uri="{D42A27DB-BD31-4B8C-83A1-F6EECF244321}">
                <p14:modId xmlns:p14="http://schemas.microsoft.com/office/powerpoint/2010/main" val="2907165391"/>
              </p:ext>
            </p:extLst>
          </p:nvPr>
        </p:nvGraphicFramePr>
        <p:xfrm>
          <a:off x="691994" y="3404179"/>
          <a:ext cx="6500387" cy="4708491"/>
        </p:xfrm>
        <a:graphic>
          <a:graphicData uri="http://schemas.openxmlformats.org/drawingml/2006/table">
            <a:tbl>
              <a:tblPr firstRow="1" bandRow="1">
                <a:tableStyleId>{5C22544A-7EE6-4342-B048-85BDC9FD1C3A}</a:tableStyleId>
              </a:tblPr>
              <a:tblGrid>
                <a:gridCol w="1502566">
                  <a:extLst>
                    <a:ext uri="{9D8B030D-6E8A-4147-A177-3AD203B41FA5}">
                      <a16:colId xmlns:a16="http://schemas.microsoft.com/office/drawing/2014/main" val="1301205385"/>
                    </a:ext>
                  </a:extLst>
                </a:gridCol>
                <a:gridCol w="1846217">
                  <a:extLst>
                    <a:ext uri="{9D8B030D-6E8A-4147-A177-3AD203B41FA5}">
                      <a16:colId xmlns:a16="http://schemas.microsoft.com/office/drawing/2014/main" val="1701467087"/>
                    </a:ext>
                  </a:extLst>
                </a:gridCol>
                <a:gridCol w="470263">
                  <a:extLst>
                    <a:ext uri="{9D8B030D-6E8A-4147-A177-3AD203B41FA5}">
                      <a16:colId xmlns:a16="http://schemas.microsoft.com/office/drawing/2014/main" val="4219239432"/>
                    </a:ext>
                  </a:extLst>
                </a:gridCol>
                <a:gridCol w="2681341">
                  <a:extLst>
                    <a:ext uri="{9D8B030D-6E8A-4147-A177-3AD203B41FA5}">
                      <a16:colId xmlns:a16="http://schemas.microsoft.com/office/drawing/2014/main" val="1071660926"/>
                    </a:ext>
                  </a:extLst>
                </a:gridCol>
              </a:tblGrid>
              <a:tr h="704392">
                <a:tc>
                  <a:txBody>
                    <a:bodyPr/>
                    <a:lstStyle/>
                    <a:p>
                      <a:pPr algn="ctr"/>
                      <a:r>
                        <a:rPr kumimoji="1" lang="ja-JP" altLang="en-US" sz="1400" b="0" dirty="0">
                          <a:solidFill>
                            <a:sysClr val="windowText" lastClr="000000"/>
                          </a:solidFill>
                          <a:latin typeface="ＭＳ ゴシック" panose="020B0609070205080204" pitchFamily="49" charset="-128"/>
                          <a:ea typeface="ＭＳ ゴシック" panose="020B0609070205080204" pitchFamily="49" charset="-128"/>
                        </a:rPr>
                        <a:t>学 校 名</a:t>
                      </a:r>
                      <a:endParaRPr kumimoji="1" lang="en-US" altLang="ja-JP" sz="1400" b="0"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400" b="0" dirty="0">
                          <a:solidFill>
                            <a:sysClr val="windowText" lastClr="000000"/>
                          </a:solidFill>
                          <a:latin typeface="ＭＳ ゴシック" panose="020B0609070205080204" pitchFamily="49" charset="-128"/>
                          <a:ea typeface="ＭＳ ゴシック" panose="020B0609070205080204" pitchFamily="49" charset="-128"/>
                        </a:rPr>
                        <a:t>または</a:t>
                      </a:r>
                      <a:endParaRPr kumimoji="1" lang="en-US" altLang="ja-JP" sz="1400" b="0"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400" b="0" dirty="0">
                          <a:solidFill>
                            <a:sysClr val="windowText" lastClr="000000"/>
                          </a:solidFill>
                          <a:latin typeface="ＭＳ ゴシック" panose="020B0609070205080204" pitchFamily="49" charset="-128"/>
                          <a:ea typeface="ＭＳ ゴシック" panose="020B0609070205080204" pitchFamily="49" charset="-128"/>
                        </a:rPr>
                        <a:t>企 業 名</a:t>
                      </a:r>
                      <a:endParaRPr kumimoji="1" lang="ja-JP" altLang="en-US" b="0" dirty="0">
                        <a:solidFill>
                          <a:sysClr val="windowText" lastClr="000000"/>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3">
                  <a:txBody>
                    <a:bodyPr/>
                    <a:lstStyle/>
                    <a:p>
                      <a:pPr algn="just"/>
                      <a:r>
                        <a:rPr kumimoji="1" lang="ja-JP" altLang="en-US" sz="1200" b="0" dirty="0">
                          <a:solidFill>
                            <a:schemeClr val="tx1"/>
                          </a:solidFill>
                        </a:rPr>
                        <a:t>　　　　　　　　　　　　　　　　　（本件担当者名　：　　　　　　　　　　　　　　　　　）　　　</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6597879"/>
                  </a:ext>
                </a:extLst>
              </a:tr>
              <a:tr h="810057">
                <a:tc>
                  <a:txBody>
                    <a:bodyPr/>
                    <a:lstStyle/>
                    <a:p>
                      <a:pPr algn="ctr"/>
                      <a:r>
                        <a:rPr kumimoji="1" lang="ja-JP" altLang="en-US" dirty="0"/>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3">
                  <a:txBody>
                    <a:bodyPr/>
                    <a:lstStyle/>
                    <a:p>
                      <a:r>
                        <a:rPr kumimoji="1" lang="ja-JP" altLang="en-US"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645228"/>
                  </a:ext>
                </a:extLst>
              </a:tr>
              <a:tr h="436452">
                <a:tc rowSpan="2">
                  <a:txBody>
                    <a:bodyPr/>
                    <a:lstStyle/>
                    <a:p>
                      <a:pPr algn="ctr"/>
                      <a:r>
                        <a:rPr kumimoji="1" lang="ja-JP" altLang="en-US" dirty="0"/>
                        <a:t>連 絡 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2">
                  <a:txBody>
                    <a:bodyPr/>
                    <a:lstStyle/>
                    <a:p>
                      <a:pPr algn="l"/>
                      <a:r>
                        <a:rPr kumimoji="1" lang="en-US" altLang="ja-JP" dirty="0"/>
                        <a:t>Tel:</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dirty="0"/>
                        <a:t>Fax:</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689035"/>
                  </a:ext>
                </a:extLst>
              </a:tr>
              <a:tr h="434295">
                <a:tc v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en-US" altLang="ja-JP" dirty="0"/>
                        <a:t>Mail:</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4425113"/>
                  </a:ext>
                </a:extLst>
              </a:tr>
              <a:tr h="568167">
                <a:tc>
                  <a:txBody>
                    <a:bodyPr/>
                    <a:lstStyle/>
                    <a:p>
                      <a:pPr algn="ctr"/>
                      <a:r>
                        <a:rPr kumimoji="1" lang="ja-JP" altLang="en-US" dirty="0"/>
                        <a:t>参 加 希 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gridSpan="3">
                  <a:txBody>
                    <a:bodyPr/>
                    <a:lstStyle/>
                    <a:p>
                      <a:r>
                        <a:rPr kumimoji="1" lang="ja-JP" altLang="en-US" sz="1400" dirty="0"/>
                        <a:t>　□懇談会</a:t>
                      </a:r>
                      <a:r>
                        <a:rPr kumimoji="1" lang="ja-JP" altLang="en-US" sz="1100" dirty="0"/>
                        <a:t>（１４：００～１６：１５）　　　　　</a:t>
                      </a:r>
                      <a:r>
                        <a:rPr kumimoji="1" lang="ja-JP" altLang="en-US" sz="1400" dirty="0"/>
                        <a:t>□懇親会</a:t>
                      </a:r>
                      <a:r>
                        <a:rPr kumimoji="1" lang="ja-JP" altLang="en-US" sz="1100" dirty="0"/>
                        <a:t>（１６：２０～１７：２０）</a:t>
                      </a:r>
                      <a:endParaRPr kumimoji="1" lang="en-US" altLang="ja-JP" sz="1100" dirty="0"/>
                    </a:p>
                    <a:p>
                      <a:pPr>
                        <a:lnSpc>
                          <a:spcPts val="1500"/>
                        </a:lnSpc>
                      </a:pPr>
                      <a:r>
                        <a:rPr kumimoji="1" lang="ja-JP" altLang="en-US" sz="1050" dirty="0"/>
                        <a:t>　　</a:t>
                      </a:r>
                      <a:r>
                        <a:rPr kumimoji="1" lang="en-US" altLang="ja-JP" sz="1050" dirty="0"/>
                        <a:t>※</a:t>
                      </a:r>
                      <a:r>
                        <a:rPr kumimoji="1" lang="ja-JP" altLang="en-US" sz="1050" dirty="0"/>
                        <a:t>参加される内容に☑をお願いいたします。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23380020"/>
                  </a:ext>
                </a:extLst>
              </a:tr>
              <a:tr h="432000">
                <a:tc rowSpan="2">
                  <a:txBody>
                    <a:bodyPr/>
                    <a:lstStyle/>
                    <a:p>
                      <a:pPr algn="ctr"/>
                      <a:r>
                        <a:rPr kumimoji="1" lang="ja-JP" altLang="en-US" dirty="0"/>
                        <a:t>懇 談 会</a:t>
                      </a:r>
                      <a:endParaRPr kumimoji="1" lang="en-US" altLang="ja-JP" dirty="0"/>
                    </a:p>
                    <a:p>
                      <a:pPr algn="ctr"/>
                      <a:r>
                        <a:rPr kumimoji="1" lang="ja-JP" altLang="en-US" dirty="0"/>
                        <a:t>参 加 者</a:t>
                      </a:r>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100" dirty="0"/>
                        <a:t>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0322526"/>
                  </a:ext>
                </a:extLst>
              </a:tr>
              <a:tr h="432000">
                <a:tc vMerge="1">
                  <a:txBody>
                    <a:bodyPr/>
                    <a:lstStyle/>
                    <a:p>
                      <a:pPr algn="ctr"/>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100" dirty="0"/>
                        <a:t>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371087759"/>
                  </a:ext>
                </a:extLst>
              </a:tr>
              <a:tr h="432000">
                <a:tc rowSpan="2">
                  <a:txBody>
                    <a:bodyPr/>
                    <a:lstStyle/>
                    <a:p>
                      <a:pPr algn="ctr"/>
                      <a:r>
                        <a:rPr kumimoji="1" lang="ja-JP" altLang="en-US" dirty="0"/>
                        <a:t>懇 親 会</a:t>
                      </a:r>
                      <a:endParaRPr kumimoji="1" lang="en-US" altLang="ja-JP" dirty="0"/>
                    </a:p>
                    <a:p>
                      <a:pPr algn="ctr"/>
                      <a:r>
                        <a:rPr kumimoji="1" lang="ja-JP" altLang="en-US" dirty="0"/>
                        <a:t>参 加 者</a:t>
                      </a:r>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100" dirty="0"/>
                        <a:t>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825037749"/>
                  </a:ext>
                </a:extLst>
              </a:tr>
              <a:tr h="432000">
                <a:tc vMerge="1">
                  <a:txBody>
                    <a:bodyPr/>
                    <a:lstStyle/>
                    <a:p>
                      <a:pPr algn="ctr"/>
                      <a:endParaRPr kumimoji="1" lang="en-US" altLang="ja-JP"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100" dirty="0"/>
                        <a:t>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dirty="0"/>
                        <a:t>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5119214"/>
                  </a:ext>
                </a:extLst>
              </a:tr>
            </a:tbl>
          </a:graphicData>
        </a:graphic>
      </p:graphicFrame>
      <p:sp>
        <p:nvSpPr>
          <p:cNvPr id="11" name="テキスト ボックス 10">
            <a:extLst>
              <a:ext uri="{FF2B5EF4-FFF2-40B4-BE49-F238E27FC236}">
                <a16:creationId xmlns:a16="http://schemas.microsoft.com/office/drawing/2014/main" id="{6BF2728E-A18C-4DC9-8904-E569B09F711F}"/>
              </a:ext>
            </a:extLst>
          </p:cNvPr>
          <p:cNvSpPr txBox="1"/>
          <p:nvPr/>
        </p:nvSpPr>
        <p:spPr>
          <a:xfrm>
            <a:off x="572787" y="8157669"/>
            <a:ext cx="6814686" cy="600164"/>
          </a:xfrm>
          <a:prstGeom prst="rect">
            <a:avLst/>
          </a:prstGeom>
          <a:noFill/>
        </p:spPr>
        <p:txBody>
          <a:bodyPr wrap="none" rtlCol="0">
            <a:spAutoFit/>
          </a:bodyPr>
          <a:lstStyle/>
          <a:p>
            <a:r>
              <a:rPr kumimoji="1" lang="ja-JP" altLang="en-US" sz="1100" dirty="0">
                <a:latin typeface="ＭＳ ゴシック" panose="020B0609070205080204" pitchFamily="49" charset="-128"/>
                <a:ea typeface="ＭＳ ゴシック" panose="020B0609070205080204" pitchFamily="49" charset="-128"/>
              </a:rPr>
              <a:t>お申込みの場合は参加費を添えて参加申込書</a:t>
            </a:r>
            <a:r>
              <a:rPr lang="ja-JP" altLang="en-US" sz="1100" dirty="0">
                <a:latin typeface="ＭＳ ゴシック" panose="020B0609070205080204" pitchFamily="49" charset="-128"/>
                <a:ea typeface="ＭＳ ゴシック" panose="020B0609070205080204" pitchFamily="49" charset="-128"/>
              </a:rPr>
              <a:t>を</a:t>
            </a:r>
            <a:r>
              <a:rPr kumimoji="1" lang="ja-JP" altLang="en-US" sz="1100" dirty="0">
                <a:latin typeface="ＭＳ ゴシック" panose="020B0609070205080204" pitchFamily="49" charset="-128"/>
                <a:ea typeface="ＭＳ ゴシック" panose="020B0609070205080204" pitchFamily="49" charset="-128"/>
              </a:rPr>
              <a:t>持参、もしくはＦＡＸ、メールにてお申し込みください。</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ＦＡＸ、メールでのお申し込みの際は、申込締切日までに参加費を事務局（大牟田商工会議所）まで</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別途ご持参ください。</a:t>
            </a:r>
          </a:p>
        </p:txBody>
      </p:sp>
      <p:sp>
        <p:nvSpPr>
          <p:cNvPr id="12" name="テキスト ボックス 11">
            <a:extLst>
              <a:ext uri="{FF2B5EF4-FFF2-40B4-BE49-F238E27FC236}">
                <a16:creationId xmlns:a16="http://schemas.microsoft.com/office/drawing/2014/main" id="{42F30205-1FD9-4C62-A353-5B478C54720B}"/>
              </a:ext>
            </a:extLst>
          </p:cNvPr>
          <p:cNvSpPr txBox="1"/>
          <p:nvPr/>
        </p:nvSpPr>
        <p:spPr>
          <a:xfrm>
            <a:off x="615636" y="2970981"/>
            <a:ext cx="3326552" cy="307777"/>
          </a:xfrm>
          <a:prstGeom prst="rect">
            <a:avLst/>
          </a:prstGeom>
          <a:noFill/>
        </p:spPr>
        <p:txBody>
          <a:bodyPr wrap="none" rtlCol="0">
            <a:spAutoFit/>
          </a:bodyPr>
          <a:lstStyle/>
          <a:p>
            <a:r>
              <a:rPr kumimoji="1" lang="ja-JP" altLang="en-US" sz="1400" dirty="0">
                <a:latin typeface="ＭＳ ゴシック" panose="020B0609070205080204" pitchFamily="49" charset="-128"/>
                <a:ea typeface="ＭＳ ゴシック" panose="020B0609070205080204" pitchFamily="49" charset="-128"/>
              </a:rPr>
              <a:t>申込〆切： 令和７年６月１１日（水）</a:t>
            </a:r>
          </a:p>
        </p:txBody>
      </p:sp>
      <p:sp>
        <p:nvSpPr>
          <p:cNvPr id="14" name="テキスト ボックス 13">
            <a:extLst>
              <a:ext uri="{FF2B5EF4-FFF2-40B4-BE49-F238E27FC236}">
                <a16:creationId xmlns:a16="http://schemas.microsoft.com/office/drawing/2014/main" id="{30F89678-1592-4FF2-8ED4-40136B60E3F6}"/>
              </a:ext>
            </a:extLst>
          </p:cNvPr>
          <p:cNvSpPr txBox="1"/>
          <p:nvPr/>
        </p:nvSpPr>
        <p:spPr>
          <a:xfrm>
            <a:off x="615636" y="1748959"/>
            <a:ext cx="5674951" cy="831894"/>
          </a:xfrm>
          <a:prstGeom prst="rect">
            <a:avLst/>
          </a:prstGeom>
          <a:noFill/>
        </p:spPr>
        <p:txBody>
          <a:bodyPr wrap="none" rtlCol="0">
            <a:spAutoFit/>
          </a:bodyPr>
          <a:lstStyle/>
          <a:p>
            <a:r>
              <a:rPr lang="ja-JP" altLang="en-US" sz="1400" dirty="0"/>
              <a:t>参 加 費　 ：　大牟田雇用対策協会   会員企業</a:t>
            </a:r>
            <a:r>
              <a:rPr lang="en-US" altLang="ja-JP" sz="1400" dirty="0"/>
              <a:t>…… </a:t>
            </a:r>
            <a:r>
              <a:rPr lang="ja-JP" altLang="en-US" sz="1400" dirty="0"/>
              <a:t>１名につき１，０００円</a:t>
            </a:r>
            <a:endParaRPr lang="en-US" altLang="ja-JP" sz="1400" dirty="0"/>
          </a:p>
          <a:p>
            <a:r>
              <a:rPr lang="ja-JP" altLang="en-US" sz="1400" dirty="0"/>
              <a:t>　　　　　　　　 大牟田雇用対策協会　非会員企業</a:t>
            </a:r>
            <a:r>
              <a:rPr lang="en-US" altLang="ja-JP" sz="1400" dirty="0"/>
              <a:t>…</a:t>
            </a:r>
            <a:r>
              <a:rPr lang="ja-JP" altLang="en-US" sz="1400" dirty="0"/>
              <a:t>１名につき１２，０００円</a:t>
            </a:r>
            <a:endParaRPr kumimoji="1" lang="ja-JP" altLang="en-US" sz="1400" dirty="0"/>
          </a:p>
          <a:p>
            <a:endParaRPr kumimoji="1" lang="ja-JP" altLang="en-US" dirty="0"/>
          </a:p>
        </p:txBody>
      </p:sp>
      <p:sp>
        <p:nvSpPr>
          <p:cNvPr id="15" name="テキスト ボックス 14">
            <a:extLst>
              <a:ext uri="{FF2B5EF4-FFF2-40B4-BE49-F238E27FC236}">
                <a16:creationId xmlns:a16="http://schemas.microsoft.com/office/drawing/2014/main" id="{674EEEC6-6E0A-4A70-85AD-8D3C43FFD214}"/>
              </a:ext>
            </a:extLst>
          </p:cNvPr>
          <p:cNvSpPr txBox="1"/>
          <p:nvPr/>
        </p:nvSpPr>
        <p:spPr>
          <a:xfrm>
            <a:off x="1540001" y="9202764"/>
            <a:ext cx="4354716" cy="401007"/>
          </a:xfrm>
          <a:prstGeom prst="rect">
            <a:avLst/>
          </a:prstGeom>
          <a:noFill/>
        </p:spPr>
        <p:txBody>
          <a:bodyPr wrap="square" rtlCol="0">
            <a:spAutoFit/>
          </a:bodyPr>
          <a:lstStyle/>
          <a:p>
            <a:r>
              <a:rPr lang="ja-JP" altLang="en-US" dirty="0"/>
              <a:t>大牟田雇用対策協会 事務局</a:t>
            </a:r>
            <a:r>
              <a:rPr lang="ja-JP" altLang="en-US" sz="1400" dirty="0"/>
              <a:t>（担当：坂田）　</a:t>
            </a:r>
            <a:endParaRPr lang="en-US" altLang="ja-JP" sz="1400" dirty="0"/>
          </a:p>
        </p:txBody>
      </p:sp>
      <p:sp>
        <p:nvSpPr>
          <p:cNvPr id="16" name="テキスト ボックス 15">
            <a:extLst>
              <a:ext uri="{FF2B5EF4-FFF2-40B4-BE49-F238E27FC236}">
                <a16:creationId xmlns:a16="http://schemas.microsoft.com/office/drawing/2014/main" id="{4680B50E-9495-4A02-8ADC-AECA7D72FF1D}"/>
              </a:ext>
            </a:extLst>
          </p:cNvPr>
          <p:cNvSpPr txBox="1"/>
          <p:nvPr/>
        </p:nvSpPr>
        <p:spPr>
          <a:xfrm>
            <a:off x="1540001" y="9553686"/>
            <a:ext cx="5203478" cy="969496"/>
          </a:xfrm>
          <a:prstGeom prst="rect">
            <a:avLst/>
          </a:prstGeom>
          <a:noFill/>
        </p:spPr>
        <p:txBody>
          <a:bodyPr wrap="square" rtlCol="0">
            <a:spAutoFit/>
          </a:bodyPr>
          <a:lstStyle/>
          <a:p>
            <a:r>
              <a:rPr kumimoji="1" lang="ja-JP" altLang="en-US" sz="1400" dirty="0"/>
              <a:t>〒</a:t>
            </a:r>
            <a:r>
              <a:rPr kumimoji="1" lang="en-US" altLang="ja-JP" sz="1400" dirty="0"/>
              <a:t>836-0843</a:t>
            </a:r>
          </a:p>
          <a:p>
            <a:r>
              <a:rPr lang="ja-JP" altLang="en-US" sz="1400" dirty="0"/>
              <a:t>福岡県大牟田市不知火町１丁目４－２（大牟田商工会議所内）</a:t>
            </a:r>
            <a:endParaRPr lang="en-US" altLang="ja-JP" sz="1400" dirty="0"/>
          </a:p>
          <a:p>
            <a:r>
              <a:rPr kumimoji="1" lang="ja-JP" altLang="en-US" sz="1400" dirty="0"/>
              <a:t>　  </a:t>
            </a:r>
            <a:r>
              <a:rPr kumimoji="1" lang="en-US" altLang="ja-JP" sz="1400" dirty="0"/>
              <a:t>Tel </a:t>
            </a:r>
            <a:r>
              <a:rPr kumimoji="1" lang="ja-JP" altLang="en-US" sz="1400" dirty="0"/>
              <a:t>： </a:t>
            </a:r>
            <a:r>
              <a:rPr kumimoji="1" lang="en-US" altLang="ja-JP" sz="1400" dirty="0"/>
              <a:t>0944-55-1111</a:t>
            </a:r>
            <a:r>
              <a:rPr kumimoji="1" lang="ja-JP" altLang="en-US" sz="1400" dirty="0"/>
              <a:t>　　</a:t>
            </a:r>
            <a:r>
              <a:rPr kumimoji="1" lang="en-US" altLang="ja-JP" sz="1400" dirty="0"/>
              <a:t>Fax</a:t>
            </a:r>
            <a:r>
              <a:rPr lang="ja-JP" altLang="en-US" sz="1400" dirty="0"/>
              <a:t> </a:t>
            </a:r>
            <a:r>
              <a:rPr lang="en-US" altLang="ja-JP" sz="1400" dirty="0"/>
              <a:t>:</a:t>
            </a:r>
            <a:r>
              <a:rPr lang="ja-JP" altLang="en-US" sz="1400" dirty="0"/>
              <a:t> </a:t>
            </a:r>
            <a:r>
              <a:rPr lang="en-US" altLang="ja-JP" sz="1400" dirty="0"/>
              <a:t>0944-55-1114</a:t>
            </a:r>
          </a:p>
          <a:p>
            <a:r>
              <a:rPr lang="ja-JP" altLang="en-US" sz="1400" dirty="0"/>
              <a:t>　</a:t>
            </a:r>
            <a:r>
              <a:rPr lang="en-US" altLang="ja-JP" sz="1400" dirty="0"/>
              <a:t>Mail</a:t>
            </a:r>
            <a:r>
              <a:rPr lang="ja-JP" altLang="en-US" sz="1400" dirty="0"/>
              <a:t> </a:t>
            </a:r>
            <a:r>
              <a:rPr lang="en-US" altLang="ja-JP" sz="1400" dirty="0"/>
              <a:t>:</a:t>
            </a:r>
            <a:r>
              <a:rPr lang="ja-JP" altLang="en-US" sz="1400" dirty="0"/>
              <a:t> </a:t>
            </a:r>
            <a:r>
              <a:rPr lang="en-US" altLang="ja-JP" sz="1400" dirty="0"/>
              <a:t>sakata-y</a:t>
            </a:r>
            <a:r>
              <a:rPr lang="en-US" altLang="ja-JP" sz="1500" dirty="0"/>
              <a:t>@omutacci.or.jp</a:t>
            </a:r>
            <a:endParaRPr kumimoji="1" lang="ja-JP" altLang="en-US" sz="1500" dirty="0"/>
          </a:p>
        </p:txBody>
      </p:sp>
      <p:sp>
        <p:nvSpPr>
          <p:cNvPr id="20" name="正方形/長方形 19">
            <a:extLst>
              <a:ext uri="{FF2B5EF4-FFF2-40B4-BE49-F238E27FC236}">
                <a16:creationId xmlns:a16="http://schemas.microsoft.com/office/drawing/2014/main" id="{52D3E2D1-EAE1-42D2-BCD5-C3A90179083D}"/>
              </a:ext>
            </a:extLst>
          </p:cNvPr>
          <p:cNvSpPr/>
          <p:nvPr/>
        </p:nvSpPr>
        <p:spPr>
          <a:xfrm>
            <a:off x="1296910" y="9077080"/>
            <a:ext cx="5278987" cy="1493025"/>
          </a:xfrm>
          <a:prstGeom prst="rect">
            <a:avLst/>
          </a:prstGeom>
          <a:ln>
            <a:solidFill>
              <a:schemeClr val="tx1"/>
            </a:solidFill>
          </a:ln>
        </p:spPr>
        <p:txBody>
          <a:bodyPr wrap="square" lIns="0" tIns="0" rIns="0" bIns="0" rtlCol="0" anchor="ctr">
            <a:spAutoFit/>
          </a:bodyPr>
          <a:lstStyle/>
          <a:p>
            <a:pPr algn="ctr"/>
            <a:endParaRPr kumimoji="1" lang="ja-JP" altLang="en-US" sz="3200" b="1" dirty="0">
              <a:latin typeface="HGP創英角ｺﾞｼｯｸUB" panose="020B0900000000000000" pitchFamily="50" charset="-128"/>
              <a:ea typeface="HGP創英角ｺﾞｼｯｸUB" panose="020B0900000000000000" pitchFamily="50" charset="-128"/>
            </a:endParaRPr>
          </a:p>
        </p:txBody>
      </p:sp>
      <p:sp>
        <p:nvSpPr>
          <p:cNvPr id="21" name="テキスト ボックス 20">
            <a:extLst>
              <a:ext uri="{FF2B5EF4-FFF2-40B4-BE49-F238E27FC236}">
                <a16:creationId xmlns:a16="http://schemas.microsoft.com/office/drawing/2014/main" id="{326F8948-D202-4515-AABF-D5602EB21F7B}"/>
              </a:ext>
            </a:extLst>
          </p:cNvPr>
          <p:cNvSpPr txBox="1"/>
          <p:nvPr/>
        </p:nvSpPr>
        <p:spPr>
          <a:xfrm>
            <a:off x="1204739" y="8793293"/>
            <a:ext cx="2238113" cy="276999"/>
          </a:xfrm>
          <a:prstGeom prst="rect">
            <a:avLst/>
          </a:prstGeom>
          <a:noFill/>
        </p:spPr>
        <p:txBody>
          <a:bodyPr wrap="none" rtlCol="0">
            <a:spAutoFit/>
          </a:bodyPr>
          <a:lstStyle/>
          <a:p>
            <a:r>
              <a:rPr lang="ja-JP" altLang="en-US" sz="1200" dirty="0"/>
              <a:t>＜お問い合わせ・お申込み先＞</a:t>
            </a:r>
            <a:endParaRPr kumimoji="1" lang="ja-JP" altLang="en-US" sz="1200" dirty="0"/>
          </a:p>
        </p:txBody>
      </p:sp>
    </p:spTree>
    <p:extLst>
      <p:ext uri="{BB962C8B-B14F-4D97-AF65-F5344CB8AC3E}">
        <p14:creationId xmlns:p14="http://schemas.microsoft.com/office/powerpoint/2010/main" val="2077694870"/>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lIns="0" tIns="0" rIns="0" bIns="0">
        <a:spAutoFit/>
      </a:bodyPr>
      <a:lstStyle>
        <a:defPPr>
          <a:defRPr sz="3200" b="1" dirty="0" smtClean="0">
            <a:latin typeface="HGP創英角ｺﾞｼｯｸUB" panose="020B0900000000000000" pitchFamily="50" charset="-128"/>
            <a:ea typeface="HGP創英角ｺﾞｼｯｸUB" panose="020B0900000000000000" pitchFamily="50" charset="-128"/>
          </a:defRPr>
        </a:defPPr>
      </a:lstStyle>
    </a:spDef>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751</Words>
  <Application>Microsoft Office PowerPoint</Application>
  <PresentationFormat>ユーザー設定</PresentationFormat>
  <Paragraphs>93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ＤＦＧ平成ゴシック体W7</vt:lpstr>
      <vt:lpstr>HGP創英角ｺﾞｼｯｸUB</vt:lpstr>
      <vt:lpstr>HGP明朝E</vt:lpstr>
      <vt:lpstr>ＭＳ Ｐゴシック</vt:lpstr>
      <vt:lpstr>ＭＳ 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2017-01-19T10:47:54Z</dcterms:created>
  <dcterms:modified xsi:type="dcterms:W3CDTF">2025-05-26T08:21:56Z</dcterms:modified>
</cp:coreProperties>
</file>